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35"/>
  </p:notesMasterIdLst>
  <p:handoutMasterIdLst>
    <p:handoutMasterId r:id="rId36"/>
  </p:handoutMasterIdLst>
  <p:sldIdLst>
    <p:sldId id="297" r:id="rId5"/>
    <p:sldId id="256" r:id="rId6"/>
    <p:sldId id="262" r:id="rId7"/>
    <p:sldId id="275" r:id="rId8"/>
    <p:sldId id="263" r:id="rId9"/>
    <p:sldId id="278" r:id="rId10"/>
    <p:sldId id="279" r:id="rId11"/>
    <p:sldId id="277" r:id="rId12"/>
    <p:sldId id="282" r:id="rId13"/>
    <p:sldId id="280" r:id="rId14"/>
    <p:sldId id="265" r:id="rId15"/>
    <p:sldId id="281" r:id="rId16"/>
    <p:sldId id="284" r:id="rId17"/>
    <p:sldId id="285" r:id="rId18"/>
    <p:sldId id="283" r:id="rId19"/>
    <p:sldId id="286" r:id="rId20"/>
    <p:sldId id="287" r:id="rId21"/>
    <p:sldId id="276" r:id="rId22"/>
    <p:sldId id="288" r:id="rId23"/>
    <p:sldId id="295" r:id="rId24"/>
    <p:sldId id="296" r:id="rId25"/>
    <p:sldId id="298" r:id="rId26"/>
    <p:sldId id="299" r:id="rId27"/>
    <p:sldId id="289" r:id="rId28"/>
    <p:sldId id="294" r:id="rId29"/>
    <p:sldId id="290" r:id="rId30"/>
    <p:sldId id="292" r:id="rId31"/>
    <p:sldId id="291" r:id="rId32"/>
    <p:sldId id="268"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1" d="100"/>
          <a:sy n="101" d="100"/>
        </p:scale>
        <p:origin x="424" y="7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27.png"/><Relationship Id="rId6" Type="http://schemas.openxmlformats.org/officeDocument/2006/relationships/image" Target="../media/image36.sv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27.png"/><Relationship Id="rId6" Type="http://schemas.openxmlformats.org/officeDocument/2006/relationships/image" Target="../media/image36.sv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CBABA-56D3-4A6A-B750-A9C4E28953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C3D7E5-E60F-48CD-8CD7-B43ABF9F9CD1}">
      <dgm:prSet custT="1"/>
      <dgm:spPr/>
      <dgm:t>
        <a:bodyPr/>
        <a:lstStyle/>
        <a:p>
          <a:pPr>
            <a:lnSpc>
              <a:spcPct val="100000"/>
            </a:lnSpc>
          </a:pPr>
          <a:r>
            <a:rPr lang="en-US" sz="2000" dirty="0"/>
            <a:t>To provide ease to the workers working in factory just doing pick &amp; place for whole day.</a:t>
          </a:r>
        </a:p>
      </dgm:t>
    </dgm:pt>
    <dgm:pt modelId="{85889762-C063-4FD1-9EB2-3208C083C621}" type="parTrans" cxnId="{A56745E8-79FD-4AD5-B25B-91A8B0BD42B1}">
      <dgm:prSet/>
      <dgm:spPr/>
      <dgm:t>
        <a:bodyPr/>
        <a:lstStyle/>
        <a:p>
          <a:endParaRPr lang="en-US"/>
        </a:p>
      </dgm:t>
    </dgm:pt>
    <dgm:pt modelId="{3D6836F2-B284-40FE-87F5-AA88C4C04859}" type="sibTrans" cxnId="{A56745E8-79FD-4AD5-B25B-91A8B0BD42B1}">
      <dgm:prSet/>
      <dgm:spPr/>
      <dgm:t>
        <a:bodyPr/>
        <a:lstStyle/>
        <a:p>
          <a:endParaRPr lang="en-US"/>
        </a:p>
      </dgm:t>
    </dgm:pt>
    <dgm:pt modelId="{B8FAE95C-4917-47DF-935C-02B1FC3B0070}">
      <dgm:prSet custT="1"/>
      <dgm:spPr/>
      <dgm:t>
        <a:bodyPr/>
        <a:lstStyle/>
        <a:p>
          <a:pPr>
            <a:lnSpc>
              <a:spcPct val="100000"/>
            </a:lnSpc>
          </a:pPr>
          <a:r>
            <a:rPr lang="en-US" sz="2000" dirty="0"/>
            <a:t>To carry Radioactive Materials where human arm is risky to use.</a:t>
          </a:r>
        </a:p>
      </dgm:t>
    </dgm:pt>
    <dgm:pt modelId="{FF976AC9-4194-4CF6-86F0-070396394A87}" type="parTrans" cxnId="{115AEE94-9F2A-4A6D-B88D-E7B4961E8082}">
      <dgm:prSet/>
      <dgm:spPr/>
      <dgm:t>
        <a:bodyPr/>
        <a:lstStyle/>
        <a:p>
          <a:endParaRPr lang="en-US"/>
        </a:p>
      </dgm:t>
    </dgm:pt>
    <dgm:pt modelId="{D2CEBFBB-30B5-4DA3-B088-FFB39D61FB96}" type="sibTrans" cxnId="{115AEE94-9F2A-4A6D-B88D-E7B4961E8082}">
      <dgm:prSet/>
      <dgm:spPr/>
      <dgm:t>
        <a:bodyPr/>
        <a:lstStyle/>
        <a:p>
          <a:endParaRPr lang="en-US"/>
        </a:p>
      </dgm:t>
    </dgm:pt>
    <dgm:pt modelId="{197019E1-413F-4B64-BFED-D54E83C6585C}">
      <dgm:prSet custT="1"/>
      <dgm:spPr/>
      <dgm:t>
        <a:bodyPr/>
        <a:lstStyle/>
        <a:p>
          <a:pPr>
            <a:lnSpc>
              <a:spcPct val="100000"/>
            </a:lnSpc>
          </a:pPr>
          <a:r>
            <a:rPr lang="en-US" sz="2000" dirty="0"/>
            <a:t>In Corona Virus Pandemic Situation, contactless applications. </a:t>
          </a:r>
        </a:p>
      </dgm:t>
    </dgm:pt>
    <dgm:pt modelId="{E13DE92B-6116-4635-8E14-477AAC5C7A60}" type="parTrans" cxnId="{B291134D-0FD5-4E6E-8375-6ECECE9BD0BE}">
      <dgm:prSet/>
      <dgm:spPr/>
      <dgm:t>
        <a:bodyPr/>
        <a:lstStyle/>
        <a:p>
          <a:endParaRPr lang="en-US"/>
        </a:p>
      </dgm:t>
    </dgm:pt>
    <dgm:pt modelId="{E799E37E-87E2-444A-B409-DE6D88EDB812}" type="sibTrans" cxnId="{B291134D-0FD5-4E6E-8375-6ECECE9BD0BE}">
      <dgm:prSet/>
      <dgm:spPr/>
      <dgm:t>
        <a:bodyPr/>
        <a:lstStyle/>
        <a:p>
          <a:endParaRPr lang="en-US"/>
        </a:p>
      </dgm:t>
    </dgm:pt>
    <dgm:pt modelId="{4D232D9C-C167-4888-A94F-9503C5E1E7C7}" type="pres">
      <dgm:prSet presAssocID="{487CBABA-56D3-4A6A-B750-A9C4E28953BE}" presName="root" presStyleCnt="0">
        <dgm:presLayoutVars>
          <dgm:dir/>
          <dgm:resizeHandles val="exact"/>
        </dgm:presLayoutVars>
      </dgm:prSet>
      <dgm:spPr/>
      <dgm:t>
        <a:bodyPr/>
        <a:lstStyle/>
        <a:p>
          <a:endParaRPr lang="en-US"/>
        </a:p>
      </dgm:t>
    </dgm:pt>
    <dgm:pt modelId="{F07F1973-90E4-4556-BE19-AD49ABF90C4C}" type="pres">
      <dgm:prSet presAssocID="{D3C3D7E5-E60F-48CD-8CD7-B43ABF9F9CD1}" presName="compNode" presStyleCnt="0"/>
      <dgm:spPr/>
    </dgm:pt>
    <dgm:pt modelId="{BC48C108-68B2-48EB-9120-2C9B47D249B0}" type="pres">
      <dgm:prSet presAssocID="{D3C3D7E5-E60F-48CD-8CD7-B43ABF9F9CD1}" presName="bgRect" presStyleLbl="bgShp" presStyleIdx="0" presStyleCnt="3"/>
      <dgm:spPr/>
    </dgm:pt>
    <dgm:pt modelId="{456CAC59-D149-4E13-894D-CFFDEADEB800}" type="pres">
      <dgm:prSet presAssocID="{D3C3D7E5-E60F-48CD-8CD7-B43ABF9F9C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93DF660F-B663-4ABC-8246-3E33394705C1}" type="pres">
      <dgm:prSet presAssocID="{D3C3D7E5-E60F-48CD-8CD7-B43ABF9F9CD1}" presName="spaceRect" presStyleCnt="0"/>
      <dgm:spPr/>
    </dgm:pt>
    <dgm:pt modelId="{1170CED8-ED9A-4DC5-B571-C179FDD236F2}" type="pres">
      <dgm:prSet presAssocID="{D3C3D7E5-E60F-48CD-8CD7-B43ABF9F9CD1}" presName="parTx" presStyleLbl="revTx" presStyleIdx="0" presStyleCnt="3">
        <dgm:presLayoutVars>
          <dgm:chMax val="0"/>
          <dgm:chPref val="0"/>
        </dgm:presLayoutVars>
      </dgm:prSet>
      <dgm:spPr/>
      <dgm:t>
        <a:bodyPr/>
        <a:lstStyle/>
        <a:p>
          <a:endParaRPr lang="en-US"/>
        </a:p>
      </dgm:t>
    </dgm:pt>
    <dgm:pt modelId="{3BCB5E5C-57B7-489E-835C-053713168961}" type="pres">
      <dgm:prSet presAssocID="{3D6836F2-B284-40FE-87F5-AA88C4C04859}" presName="sibTrans" presStyleCnt="0"/>
      <dgm:spPr/>
    </dgm:pt>
    <dgm:pt modelId="{192BDB53-10C1-4BDB-A6CC-3DCBFBF15557}" type="pres">
      <dgm:prSet presAssocID="{B8FAE95C-4917-47DF-935C-02B1FC3B0070}" presName="compNode" presStyleCnt="0"/>
      <dgm:spPr/>
    </dgm:pt>
    <dgm:pt modelId="{C7CD40FA-EE9C-4C0C-AA34-8716C416E5DE}" type="pres">
      <dgm:prSet presAssocID="{B8FAE95C-4917-47DF-935C-02B1FC3B0070}" presName="bgRect" presStyleLbl="bgShp" presStyleIdx="1" presStyleCnt="3"/>
      <dgm:spPr/>
    </dgm:pt>
    <dgm:pt modelId="{471D5752-7311-456E-BD0C-F8E71A33C2B4}" type="pres">
      <dgm:prSet presAssocID="{B8FAE95C-4917-47DF-935C-02B1FC3B00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5F096F8E-9D1C-4458-BCEC-18BF8EF5BB09}" type="pres">
      <dgm:prSet presAssocID="{B8FAE95C-4917-47DF-935C-02B1FC3B0070}" presName="spaceRect" presStyleCnt="0"/>
      <dgm:spPr/>
    </dgm:pt>
    <dgm:pt modelId="{157023E2-40A6-4217-A01B-C78F6CCD7CDD}" type="pres">
      <dgm:prSet presAssocID="{B8FAE95C-4917-47DF-935C-02B1FC3B0070}" presName="parTx" presStyleLbl="revTx" presStyleIdx="1" presStyleCnt="3">
        <dgm:presLayoutVars>
          <dgm:chMax val="0"/>
          <dgm:chPref val="0"/>
        </dgm:presLayoutVars>
      </dgm:prSet>
      <dgm:spPr/>
      <dgm:t>
        <a:bodyPr/>
        <a:lstStyle/>
        <a:p>
          <a:endParaRPr lang="en-US"/>
        </a:p>
      </dgm:t>
    </dgm:pt>
    <dgm:pt modelId="{34D557A6-5F72-44A7-9F40-02BD34EB728E}" type="pres">
      <dgm:prSet presAssocID="{D2CEBFBB-30B5-4DA3-B088-FFB39D61FB96}" presName="sibTrans" presStyleCnt="0"/>
      <dgm:spPr/>
    </dgm:pt>
    <dgm:pt modelId="{8A5B94C0-8171-464D-87A9-F3E5B6896960}" type="pres">
      <dgm:prSet presAssocID="{197019E1-413F-4B64-BFED-D54E83C6585C}" presName="compNode" presStyleCnt="0"/>
      <dgm:spPr/>
    </dgm:pt>
    <dgm:pt modelId="{1D38FB24-3C82-413F-84DB-F9FCE7AC77D6}" type="pres">
      <dgm:prSet presAssocID="{197019E1-413F-4B64-BFED-D54E83C6585C}" presName="bgRect" presStyleLbl="bgShp" presStyleIdx="2" presStyleCnt="3" custLinFactNeighborY="-13858"/>
      <dgm:spPr/>
    </dgm:pt>
    <dgm:pt modelId="{E426E223-0E8B-44DE-B5CA-537C2145A5F2}" type="pres">
      <dgm:prSet presAssocID="{197019E1-413F-4B64-BFED-D54E83C658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89E475CE-078B-4B46-8349-E95DBEBFA75A}" type="pres">
      <dgm:prSet presAssocID="{197019E1-413F-4B64-BFED-D54E83C6585C}" presName="spaceRect" presStyleCnt="0"/>
      <dgm:spPr/>
    </dgm:pt>
    <dgm:pt modelId="{16801CA6-61CC-47EB-ADBC-92FF1B74E90E}" type="pres">
      <dgm:prSet presAssocID="{197019E1-413F-4B64-BFED-D54E83C6585C}" presName="parTx" presStyleLbl="revTx" presStyleIdx="2" presStyleCnt="3">
        <dgm:presLayoutVars>
          <dgm:chMax val="0"/>
          <dgm:chPref val="0"/>
        </dgm:presLayoutVars>
      </dgm:prSet>
      <dgm:spPr/>
      <dgm:t>
        <a:bodyPr/>
        <a:lstStyle/>
        <a:p>
          <a:endParaRPr lang="en-US"/>
        </a:p>
      </dgm:t>
    </dgm:pt>
  </dgm:ptLst>
  <dgm:cxnLst>
    <dgm:cxn modelId="{A56745E8-79FD-4AD5-B25B-91A8B0BD42B1}" srcId="{487CBABA-56D3-4A6A-B750-A9C4E28953BE}" destId="{D3C3D7E5-E60F-48CD-8CD7-B43ABF9F9CD1}" srcOrd="0" destOrd="0" parTransId="{85889762-C063-4FD1-9EB2-3208C083C621}" sibTransId="{3D6836F2-B284-40FE-87F5-AA88C4C04859}"/>
    <dgm:cxn modelId="{ABA4DE05-837A-473F-B277-641CA17C5C3E}" type="presOf" srcId="{D3C3D7E5-E60F-48CD-8CD7-B43ABF9F9CD1}" destId="{1170CED8-ED9A-4DC5-B571-C179FDD236F2}" srcOrd="0" destOrd="0" presId="urn:microsoft.com/office/officeart/2018/2/layout/IconVerticalSolidList"/>
    <dgm:cxn modelId="{B291134D-0FD5-4E6E-8375-6ECECE9BD0BE}" srcId="{487CBABA-56D3-4A6A-B750-A9C4E28953BE}" destId="{197019E1-413F-4B64-BFED-D54E83C6585C}" srcOrd="2" destOrd="0" parTransId="{E13DE92B-6116-4635-8E14-477AAC5C7A60}" sibTransId="{E799E37E-87E2-444A-B409-DE6D88EDB812}"/>
    <dgm:cxn modelId="{115AEE94-9F2A-4A6D-B88D-E7B4961E8082}" srcId="{487CBABA-56D3-4A6A-B750-A9C4E28953BE}" destId="{B8FAE95C-4917-47DF-935C-02B1FC3B0070}" srcOrd="1" destOrd="0" parTransId="{FF976AC9-4194-4CF6-86F0-070396394A87}" sibTransId="{D2CEBFBB-30B5-4DA3-B088-FFB39D61FB96}"/>
    <dgm:cxn modelId="{F65BC93A-8976-4BD3-B934-1F0D1204A62C}" type="presOf" srcId="{197019E1-413F-4B64-BFED-D54E83C6585C}" destId="{16801CA6-61CC-47EB-ADBC-92FF1B74E90E}" srcOrd="0" destOrd="0" presId="urn:microsoft.com/office/officeart/2018/2/layout/IconVerticalSolidList"/>
    <dgm:cxn modelId="{BBFC0DCB-FCCA-4560-80E6-5336B51D3F3D}" type="presOf" srcId="{B8FAE95C-4917-47DF-935C-02B1FC3B0070}" destId="{157023E2-40A6-4217-A01B-C78F6CCD7CDD}" srcOrd="0" destOrd="0" presId="urn:microsoft.com/office/officeart/2018/2/layout/IconVerticalSolidList"/>
    <dgm:cxn modelId="{02849278-E2E9-4A1D-B021-EB5B3155BA15}" type="presOf" srcId="{487CBABA-56D3-4A6A-B750-A9C4E28953BE}" destId="{4D232D9C-C167-4888-A94F-9503C5E1E7C7}" srcOrd="0" destOrd="0" presId="urn:microsoft.com/office/officeart/2018/2/layout/IconVerticalSolidList"/>
    <dgm:cxn modelId="{D01A0431-8B3A-4017-A586-50019AB331CE}" type="presParOf" srcId="{4D232D9C-C167-4888-A94F-9503C5E1E7C7}" destId="{F07F1973-90E4-4556-BE19-AD49ABF90C4C}" srcOrd="0" destOrd="0" presId="urn:microsoft.com/office/officeart/2018/2/layout/IconVerticalSolidList"/>
    <dgm:cxn modelId="{B0F99149-065E-406F-8A4E-3FAA0947A2B1}" type="presParOf" srcId="{F07F1973-90E4-4556-BE19-AD49ABF90C4C}" destId="{BC48C108-68B2-48EB-9120-2C9B47D249B0}" srcOrd="0" destOrd="0" presId="urn:microsoft.com/office/officeart/2018/2/layout/IconVerticalSolidList"/>
    <dgm:cxn modelId="{6A8587E6-CFDC-46AC-944C-846CB8958DF5}" type="presParOf" srcId="{F07F1973-90E4-4556-BE19-AD49ABF90C4C}" destId="{456CAC59-D149-4E13-894D-CFFDEADEB800}" srcOrd="1" destOrd="0" presId="urn:microsoft.com/office/officeart/2018/2/layout/IconVerticalSolidList"/>
    <dgm:cxn modelId="{B13D3AAE-9F51-4ABF-B1B4-9A3495549EA0}" type="presParOf" srcId="{F07F1973-90E4-4556-BE19-AD49ABF90C4C}" destId="{93DF660F-B663-4ABC-8246-3E33394705C1}" srcOrd="2" destOrd="0" presId="urn:microsoft.com/office/officeart/2018/2/layout/IconVerticalSolidList"/>
    <dgm:cxn modelId="{2BAF60C6-297A-488A-9A87-4AD450196846}" type="presParOf" srcId="{F07F1973-90E4-4556-BE19-AD49ABF90C4C}" destId="{1170CED8-ED9A-4DC5-B571-C179FDD236F2}" srcOrd="3" destOrd="0" presId="urn:microsoft.com/office/officeart/2018/2/layout/IconVerticalSolidList"/>
    <dgm:cxn modelId="{2045C183-B007-4087-B6C6-B65F0A19F230}" type="presParOf" srcId="{4D232D9C-C167-4888-A94F-9503C5E1E7C7}" destId="{3BCB5E5C-57B7-489E-835C-053713168961}" srcOrd="1" destOrd="0" presId="urn:microsoft.com/office/officeart/2018/2/layout/IconVerticalSolidList"/>
    <dgm:cxn modelId="{9DDA738C-4A4E-43AE-A96C-82B9FDDF0281}" type="presParOf" srcId="{4D232D9C-C167-4888-A94F-9503C5E1E7C7}" destId="{192BDB53-10C1-4BDB-A6CC-3DCBFBF15557}" srcOrd="2" destOrd="0" presId="urn:microsoft.com/office/officeart/2018/2/layout/IconVerticalSolidList"/>
    <dgm:cxn modelId="{41458E50-767E-47DF-BCBB-1C553C37BEE5}" type="presParOf" srcId="{192BDB53-10C1-4BDB-A6CC-3DCBFBF15557}" destId="{C7CD40FA-EE9C-4C0C-AA34-8716C416E5DE}" srcOrd="0" destOrd="0" presId="urn:microsoft.com/office/officeart/2018/2/layout/IconVerticalSolidList"/>
    <dgm:cxn modelId="{DE2BECF8-C20F-4BAD-9B5B-43027D525901}" type="presParOf" srcId="{192BDB53-10C1-4BDB-A6CC-3DCBFBF15557}" destId="{471D5752-7311-456E-BD0C-F8E71A33C2B4}" srcOrd="1" destOrd="0" presId="urn:microsoft.com/office/officeart/2018/2/layout/IconVerticalSolidList"/>
    <dgm:cxn modelId="{0A788891-87B1-40B5-8DFB-17FE6EF7D494}" type="presParOf" srcId="{192BDB53-10C1-4BDB-A6CC-3DCBFBF15557}" destId="{5F096F8E-9D1C-4458-BCEC-18BF8EF5BB09}" srcOrd="2" destOrd="0" presId="urn:microsoft.com/office/officeart/2018/2/layout/IconVerticalSolidList"/>
    <dgm:cxn modelId="{922B2BE5-23EB-4855-BC77-2A4F7083EC48}" type="presParOf" srcId="{192BDB53-10C1-4BDB-A6CC-3DCBFBF15557}" destId="{157023E2-40A6-4217-A01B-C78F6CCD7CDD}" srcOrd="3" destOrd="0" presId="urn:microsoft.com/office/officeart/2018/2/layout/IconVerticalSolidList"/>
    <dgm:cxn modelId="{35EF80B7-6028-4E63-8D93-A6BB45CAD736}" type="presParOf" srcId="{4D232D9C-C167-4888-A94F-9503C5E1E7C7}" destId="{34D557A6-5F72-44A7-9F40-02BD34EB728E}" srcOrd="3" destOrd="0" presId="urn:microsoft.com/office/officeart/2018/2/layout/IconVerticalSolidList"/>
    <dgm:cxn modelId="{5FB01CE5-3718-4A47-BA40-5EDEA45B46B0}" type="presParOf" srcId="{4D232D9C-C167-4888-A94F-9503C5E1E7C7}" destId="{8A5B94C0-8171-464D-87A9-F3E5B6896960}" srcOrd="4" destOrd="0" presId="urn:microsoft.com/office/officeart/2018/2/layout/IconVerticalSolidList"/>
    <dgm:cxn modelId="{AB6016EE-82F1-4DB9-A955-169C6B7A496F}" type="presParOf" srcId="{8A5B94C0-8171-464D-87A9-F3E5B6896960}" destId="{1D38FB24-3C82-413F-84DB-F9FCE7AC77D6}" srcOrd="0" destOrd="0" presId="urn:microsoft.com/office/officeart/2018/2/layout/IconVerticalSolidList"/>
    <dgm:cxn modelId="{8C35982D-EB15-4869-A10B-F1DE075A03D8}" type="presParOf" srcId="{8A5B94C0-8171-464D-87A9-F3E5B6896960}" destId="{E426E223-0E8B-44DE-B5CA-537C2145A5F2}" srcOrd="1" destOrd="0" presId="urn:microsoft.com/office/officeart/2018/2/layout/IconVerticalSolidList"/>
    <dgm:cxn modelId="{A75E410E-A891-4EB2-8B50-E04BE1EFEC22}" type="presParOf" srcId="{8A5B94C0-8171-464D-87A9-F3E5B6896960}" destId="{89E475CE-078B-4B46-8349-E95DBEBFA75A}" srcOrd="2" destOrd="0" presId="urn:microsoft.com/office/officeart/2018/2/layout/IconVerticalSolidList"/>
    <dgm:cxn modelId="{C4953F94-EC5D-4554-9583-BE19EB3BEA2B}" type="presParOf" srcId="{8A5B94C0-8171-464D-87A9-F3E5B6896960}" destId="{16801CA6-61CC-47EB-ADBC-92FF1B74E9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EC28B7-6A56-4621-90F5-41289457613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9EDA909-C182-4B7A-98DD-FEC4C8483C08}">
      <dgm:prSet/>
      <dgm:spPr/>
      <dgm:t>
        <a:bodyPr/>
        <a:lstStyle/>
        <a:p>
          <a:pPr>
            <a:lnSpc>
              <a:spcPct val="100000"/>
            </a:lnSpc>
          </a:pPr>
          <a:r>
            <a:rPr lang="en-US"/>
            <a:t>Robotic arm can be used in welding</a:t>
          </a:r>
        </a:p>
      </dgm:t>
    </dgm:pt>
    <dgm:pt modelId="{55E9D0A9-2191-456B-9600-89EA9D35E051}" type="parTrans" cxnId="{B4BA5910-7EEB-4A24-9D6D-4A2D9981F438}">
      <dgm:prSet/>
      <dgm:spPr/>
      <dgm:t>
        <a:bodyPr/>
        <a:lstStyle/>
        <a:p>
          <a:endParaRPr lang="en-US"/>
        </a:p>
      </dgm:t>
    </dgm:pt>
    <dgm:pt modelId="{5C10EE46-FAFC-4083-A24C-85176A1EBCC7}" type="sibTrans" cxnId="{B4BA5910-7EEB-4A24-9D6D-4A2D9981F438}">
      <dgm:prSet/>
      <dgm:spPr/>
      <dgm:t>
        <a:bodyPr/>
        <a:lstStyle/>
        <a:p>
          <a:pPr>
            <a:lnSpc>
              <a:spcPct val="100000"/>
            </a:lnSpc>
          </a:pPr>
          <a:endParaRPr lang="en-US"/>
        </a:p>
      </dgm:t>
    </dgm:pt>
    <dgm:pt modelId="{9D547C32-3AFF-45A3-B99C-B55CF69F03A2}">
      <dgm:prSet/>
      <dgm:spPr/>
      <dgm:t>
        <a:bodyPr/>
        <a:lstStyle/>
        <a:p>
          <a:pPr>
            <a:lnSpc>
              <a:spcPct val="100000"/>
            </a:lnSpc>
          </a:pPr>
          <a:r>
            <a:rPr lang="en-US"/>
            <a:t>For based object sorting </a:t>
          </a:r>
        </a:p>
      </dgm:t>
    </dgm:pt>
    <dgm:pt modelId="{7DCC225A-FF0F-4EE6-A7C5-3A89D05B8D31}" type="parTrans" cxnId="{BD23A4E0-ED13-4B3E-B214-E05A3C11C0B9}">
      <dgm:prSet/>
      <dgm:spPr/>
      <dgm:t>
        <a:bodyPr/>
        <a:lstStyle/>
        <a:p>
          <a:endParaRPr lang="en-US"/>
        </a:p>
      </dgm:t>
    </dgm:pt>
    <dgm:pt modelId="{FB3A119A-C936-4236-B69C-9BB9AAB7C2AA}" type="sibTrans" cxnId="{BD23A4E0-ED13-4B3E-B214-E05A3C11C0B9}">
      <dgm:prSet/>
      <dgm:spPr/>
      <dgm:t>
        <a:bodyPr/>
        <a:lstStyle/>
        <a:p>
          <a:pPr>
            <a:lnSpc>
              <a:spcPct val="100000"/>
            </a:lnSpc>
          </a:pPr>
          <a:endParaRPr lang="en-US"/>
        </a:p>
      </dgm:t>
    </dgm:pt>
    <dgm:pt modelId="{F3DE3247-088C-4D7D-B2E4-73C262494849}">
      <dgm:prSet/>
      <dgm:spPr/>
      <dgm:t>
        <a:bodyPr/>
        <a:lstStyle/>
        <a:p>
          <a:pPr>
            <a:lnSpc>
              <a:spcPct val="100000"/>
            </a:lnSpc>
          </a:pPr>
          <a:r>
            <a:rPr lang="en-US"/>
            <a:t>For object pick and place solution</a:t>
          </a:r>
        </a:p>
      </dgm:t>
    </dgm:pt>
    <dgm:pt modelId="{B1C416C7-4361-4612-9058-05FDACA4C353}" type="parTrans" cxnId="{6039403F-DF87-4BB9-B98B-AC8A08AB0A57}">
      <dgm:prSet/>
      <dgm:spPr/>
      <dgm:t>
        <a:bodyPr/>
        <a:lstStyle/>
        <a:p>
          <a:endParaRPr lang="en-US"/>
        </a:p>
      </dgm:t>
    </dgm:pt>
    <dgm:pt modelId="{8F20C078-7BEB-4FF1-A766-5B18BDA7A585}" type="sibTrans" cxnId="{6039403F-DF87-4BB9-B98B-AC8A08AB0A57}">
      <dgm:prSet/>
      <dgm:spPr/>
      <dgm:t>
        <a:bodyPr/>
        <a:lstStyle/>
        <a:p>
          <a:pPr>
            <a:lnSpc>
              <a:spcPct val="100000"/>
            </a:lnSpc>
          </a:pPr>
          <a:endParaRPr lang="en-US"/>
        </a:p>
      </dgm:t>
    </dgm:pt>
    <dgm:pt modelId="{293FAC9B-0B0D-41D0-B439-4CBB48B20DE6}">
      <dgm:prSet/>
      <dgm:spPr/>
      <dgm:t>
        <a:bodyPr/>
        <a:lstStyle/>
        <a:p>
          <a:pPr>
            <a:lnSpc>
              <a:spcPct val="100000"/>
            </a:lnSpc>
          </a:pPr>
          <a:r>
            <a:rPr lang="en-US"/>
            <a:t>Hazardous Environment</a:t>
          </a:r>
        </a:p>
      </dgm:t>
    </dgm:pt>
    <dgm:pt modelId="{DE045D2B-BC95-4F7A-B05F-6993F52925DB}" type="parTrans" cxnId="{9FD82FB1-4650-4E73-9C3E-E2E5159F6E7D}">
      <dgm:prSet/>
      <dgm:spPr/>
      <dgm:t>
        <a:bodyPr/>
        <a:lstStyle/>
        <a:p>
          <a:endParaRPr lang="en-US"/>
        </a:p>
      </dgm:t>
    </dgm:pt>
    <dgm:pt modelId="{D9918CD8-EF8A-41C8-B003-DC2B7D707888}" type="sibTrans" cxnId="{9FD82FB1-4650-4E73-9C3E-E2E5159F6E7D}">
      <dgm:prSet/>
      <dgm:spPr/>
      <dgm:t>
        <a:bodyPr/>
        <a:lstStyle/>
        <a:p>
          <a:pPr>
            <a:lnSpc>
              <a:spcPct val="100000"/>
            </a:lnSpc>
          </a:pPr>
          <a:endParaRPr lang="en-US"/>
        </a:p>
      </dgm:t>
    </dgm:pt>
    <dgm:pt modelId="{698053FA-C534-4B06-8D08-978050BD0AA2}">
      <dgm:prSet/>
      <dgm:spPr/>
      <dgm:t>
        <a:bodyPr/>
        <a:lstStyle/>
        <a:p>
          <a:pPr>
            <a:lnSpc>
              <a:spcPct val="100000"/>
            </a:lnSpc>
          </a:pPr>
          <a:r>
            <a:rPr lang="en-US"/>
            <a:t>Food Processing </a:t>
          </a:r>
        </a:p>
      </dgm:t>
    </dgm:pt>
    <dgm:pt modelId="{81494813-8DE0-4415-B5A4-592A3DC31CCC}" type="parTrans" cxnId="{FF07170A-6F56-42E7-A061-401C595B1F20}">
      <dgm:prSet/>
      <dgm:spPr/>
      <dgm:t>
        <a:bodyPr/>
        <a:lstStyle/>
        <a:p>
          <a:endParaRPr lang="en-US"/>
        </a:p>
      </dgm:t>
    </dgm:pt>
    <dgm:pt modelId="{168E6A53-52F1-4FEC-BB9A-EEE2FC4D7CDA}" type="sibTrans" cxnId="{FF07170A-6F56-42E7-A061-401C595B1F20}">
      <dgm:prSet/>
      <dgm:spPr/>
      <dgm:t>
        <a:bodyPr/>
        <a:lstStyle/>
        <a:p>
          <a:pPr>
            <a:lnSpc>
              <a:spcPct val="100000"/>
            </a:lnSpc>
          </a:pPr>
          <a:endParaRPr lang="en-US"/>
        </a:p>
      </dgm:t>
    </dgm:pt>
    <dgm:pt modelId="{28460CFC-2AF0-42F9-973B-6DD1895BB1D5}">
      <dgm:prSet/>
      <dgm:spPr/>
      <dgm:t>
        <a:bodyPr/>
        <a:lstStyle/>
        <a:p>
          <a:pPr>
            <a:lnSpc>
              <a:spcPct val="100000"/>
            </a:lnSpc>
          </a:pPr>
          <a:r>
            <a:rPr lang="en-US"/>
            <a:t>Aerospace Industry </a:t>
          </a:r>
        </a:p>
      </dgm:t>
    </dgm:pt>
    <dgm:pt modelId="{E24E96AD-02E4-4EE0-9E32-BD6FFAD21437}" type="parTrans" cxnId="{E8331360-B3E6-445E-9D40-3873A2797D4A}">
      <dgm:prSet/>
      <dgm:spPr/>
      <dgm:t>
        <a:bodyPr/>
        <a:lstStyle/>
        <a:p>
          <a:endParaRPr lang="en-US"/>
        </a:p>
      </dgm:t>
    </dgm:pt>
    <dgm:pt modelId="{8595457D-72C2-41A3-97E1-D317A374E6B3}" type="sibTrans" cxnId="{E8331360-B3E6-445E-9D40-3873A2797D4A}">
      <dgm:prSet/>
      <dgm:spPr/>
      <dgm:t>
        <a:bodyPr/>
        <a:lstStyle/>
        <a:p>
          <a:endParaRPr lang="en-US"/>
        </a:p>
      </dgm:t>
    </dgm:pt>
    <dgm:pt modelId="{07CD1A61-E7CC-4A75-9871-81884A29930F}" type="pres">
      <dgm:prSet presAssocID="{29EC28B7-6A56-4621-90F5-412894576133}" presName="root" presStyleCnt="0">
        <dgm:presLayoutVars>
          <dgm:dir/>
          <dgm:resizeHandles val="exact"/>
        </dgm:presLayoutVars>
      </dgm:prSet>
      <dgm:spPr/>
      <dgm:t>
        <a:bodyPr/>
        <a:lstStyle/>
        <a:p>
          <a:endParaRPr lang="en-US"/>
        </a:p>
      </dgm:t>
    </dgm:pt>
    <dgm:pt modelId="{DD28BD95-F7EC-44DA-86C4-1A1077ABD99E}" type="pres">
      <dgm:prSet presAssocID="{29EC28B7-6A56-4621-90F5-412894576133}" presName="container" presStyleCnt="0">
        <dgm:presLayoutVars>
          <dgm:dir/>
          <dgm:resizeHandles val="exact"/>
        </dgm:presLayoutVars>
      </dgm:prSet>
      <dgm:spPr/>
    </dgm:pt>
    <dgm:pt modelId="{8A45CE47-E50F-4AD9-AA63-9E5B79B5851A}" type="pres">
      <dgm:prSet presAssocID="{B9EDA909-C182-4B7A-98DD-FEC4C8483C08}" presName="compNode" presStyleCnt="0"/>
      <dgm:spPr/>
    </dgm:pt>
    <dgm:pt modelId="{E0AAA3FB-30D7-4F62-A3C1-B527B0D068D7}" type="pres">
      <dgm:prSet presAssocID="{B9EDA909-C182-4B7A-98DD-FEC4C8483C08}" presName="iconBgRect" presStyleLbl="bgShp" presStyleIdx="0" presStyleCnt="6"/>
      <dgm:spPr/>
    </dgm:pt>
    <dgm:pt modelId="{18C9632E-BA1C-4152-9380-08353CBD3B3A}" type="pres">
      <dgm:prSet presAssocID="{B9EDA909-C182-4B7A-98DD-FEC4C8483C0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Electrician"/>
        </a:ext>
      </dgm:extLst>
    </dgm:pt>
    <dgm:pt modelId="{237A7B97-46FB-448B-A06E-A6C262961006}" type="pres">
      <dgm:prSet presAssocID="{B9EDA909-C182-4B7A-98DD-FEC4C8483C08}" presName="spaceRect" presStyleCnt="0"/>
      <dgm:spPr/>
    </dgm:pt>
    <dgm:pt modelId="{3CCA6052-85F0-49BB-9B4C-46FD08F09B5C}" type="pres">
      <dgm:prSet presAssocID="{B9EDA909-C182-4B7A-98DD-FEC4C8483C08}" presName="textRect" presStyleLbl="revTx" presStyleIdx="0" presStyleCnt="6">
        <dgm:presLayoutVars>
          <dgm:chMax val="1"/>
          <dgm:chPref val="1"/>
        </dgm:presLayoutVars>
      </dgm:prSet>
      <dgm:spPr/>
      <dgm:t>
        <a:bodyPr/>
        <a:lstStyle/>
        <a:p>
          <a:endParaRPr lang="en-US"/>
        </a:p>
      </dgm:t>
    </dgm:pt>
    <dgm:pt modelId="{18B053DF-58E6-492D-BFF7-66695F9C592B}" type="pres">
      <dgm:prSet presAssocID="{5C10EE46-FAFC-4083-A24C-85176A1EBCC7}" presName="sibTrans" presStyleLbl="sibTrans2D1" presStyleIdx="0" presStyleCnt="0"/>
      <dgm:spPr/>
      <dgm:t>
        <a:bodyPr/>
        <a:lstStyle/>
        <a:p>
          <a:endParaRPr lang="en-US"/>
        </a:p>
      </dgm:t>
    </dgm:pt>
    <dgm:pt modelId="{5071D285-045A-4C02-A261-034D59B8BA1E}" type="pres">
      <dgm:prSet presAssocID="{9D547C32-3AFF-45A3-B99C-B55CF69F03A2}" presName="compNode" presStyleCnt="0"/>
      <dgm:spPr/>
    </dgm:pt>
    <dgm:pt modelId="{C2CBDF56-2F47-479E-A3EE-A3FDA43636CD}" type="pres">
      <dgm:prSet presAssocID="{9D547C32-3AFF-45A3-B99C-B55CF69F03A2}" presName="iconBgRect" presStyleLbl="bgShp" presStyleIdx="1" presStyleCnt="6"/>
      <dgm:spPr/>
    </dgm:pt>
    <dgm:pt modelId="{AB6F8E47-800A-4D74-AA92-A1D9581B73D9}" type="pres">
      <dgm:prSet presAssocID="{9D547C32-3AFF-45A3-B99C-B55CF69F03A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Cat"/>
        </a:ext>
      </dgm:extLst>
    </dgm:pt>
    <dgm:pt modelId="{BA2AC953-02DC-48C2-B842-6FFD8C275703}" type="pres">
      <dgm:prSet presAssocID="{9D547C32-3AFF-45A3-B99C-B55CF69F03A2}" presName="spaceRect" presStyleCnt="0"/>
      <dgm:spPr/>
    </dgm:pt>
    <dgm:pt modelId="{F84BD1C2-CCA5-4943-A41C-A0E8E72F0490}" type="pres">
      <dgm:prSet presAssocID="{9D547C32-3AFF-45A3-B99C-B55CF69F03A2}" presName="textRect" presStyleLbl="revTx" presStyleIdx="1" presStyleCnt="6">
        <dgm:presLayoutVars>
          <dgm:chMax val="1"/>
          <dgm:chPref val="1"/>
        </dgm:presLayoutVars>
      </dgm:prSet>
      <dgm:spPr/>
      <dgm:t>
        <a:bodyPr/>
        <a:lstStyle/>
        <a:p>
          <a:endParaRPr lang="en-US"/>
        </a:p>
      </dgm:t>
    </dgm:pt>
    <dgm:pt modelId="{71C73D0C-3DA3-43CF-BC10-8BE817D100C2}" type="pres">
      <dgm:prSet presAssocID="{FB3A119A-C936-4236-B69C-9BB9AAB7C2AA}" presName="sibTrans" presStyleLbl="sibTrans2D1" presStyleIdx="0" presStyleCnt="0"/>
      <dgm:spPr/>
      <dgm:t>
        <a:bodyPr/>
        <a:lstStyle/>
        <a:p>
          <a:endParaRPr lang="en-US"/>
        </a:p>
      </dgm:t>
    </dgm:pt>
    <dgm:pt modelId="{C25C0039-3F8E-40A2-8FCB-1DA5E87991AF}" type="pres">
      <dgm:prSet presAssocID="{F3DE3247-088C-4D7D-B2E4-73C262494849}" presName="compNode" presStyleCnt="0"/>
      <dgm:spPr/>
    </dgm:pt>
    <dgm:pt modelId="{89E0D217-D220-4FDD-BD78-A7A5775F981D}" type="pres">
      <dgm:prSet presAssocID="{F3DE3247-088C-4D7D-B2E4-73C262494849}" presName="iconBgRect" presStyleLbl="bgShp" presStyleIdx="2" presStyleCnt="6"/>
      <dgm:spPr/>
    </dgm:pt>
    <dgm:pt modelId="{4A7D48CD-BE72-4B7C-A98E-599061A6F351}" type="pres">
      <dgm:prSet presAssocID="{F3DE3247-088C-4D7D-B2E4-73C26249484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Truck"/>
        </a:ext>
      </dgm:extLst>
    </dgm:pt>
    <dgm:pt modelId="{9BA1F584-A0E3-4E11-BC38-DD2D4B25AF65}" type="pres">
      <dgm:prSet presAssocID="{F3DE3247-088C-4D7D-B2E4-73C262494849}" presName="spaceRect" presStyleCnt="0"/>
      <dgm:spPr/>
    </dgm:pt>
    <dgm:pt modelId="{7C461E86-95A7-42CD-8821-168E10EFB507}" type="pres">
      <dgm:prSet presAssocID="{F3DE3247-088C-4D7D-B2E4-73C262494849}" presName="textRect" presStyleLbl="revTx" presStyleIdx="2" presStyleCnt="6">
        <dgm:presLayoutVars>
          <dgm:chMax val="1"/>
          <dgm:chPref val="1"/>
        </dgm:presLayoutVars>
      </dgm:prSet>
      <dgm:spPr/>
      <dgm:t>
        <a:bodyPr/>
        <a:lstStyle/>
        <a:p>
          <a:endParaRPr lang="en-US"/>
        </a:p>
      </dgm:t>
    </dgm:pt>
    <dgm:pt modelId="{F60FD7AC-4197-4A06-A45A-026F566EF2FD}" type="pres">
      <dgm:prSet presAssocID="{8F20C078-7BEB-4FF1-A766-5B18BDA7A585}" presName="sibTrans" presStyleLbl="sibTrans2D1" presStyleIdx="0" presStyleCnt="0"/>
      <dgm:spPr/>
      <dgm:t>
        <a:bodyPr/>
        <a:lstStyle/>
        <a:p>
          <a:endParaRPr lang="en-US"/>
        </a:p>
      </dgm:t>
    </dgm:pt>
    <dgm:pt modelId="{5178FF88-9B48-4276-9230-2506D4D960AC}" type="pres">
      <dgm:prSet presAssocID="{293FAC9B-0B0D-41D0-B439-4CBB48B20DE6}" presName="compNode" presStyleCnt="0"/>
      <dgm:spPr/>
    </dgm:pt>
    <dgm:pt modelId="{FECE838F-0F0F-48E3-862C-F252893ABCA0}" type="pres">
      <dgm:prSet presAssocID="{293FAC9B-0B0D-41D0-B439-4CBB48B20DE6}" presName="iconBgRect" presStyleLbl="bgShp" presStyleIdx="3" presStyleCnt="6"/>
      <dgm:spPr/>
    </dgm:pt>
    <dgm:pt modelId="{07AD2CC6-2503-45EA-B072-21819AFD2113}" type="pres">
      <dgm:prSet presAssocID="{293FAC9B-0B0D-41D0-B439-4CBB48B20DE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Radioactive"/>
        </a:ext>
      </dgm:extLst>
    </dgm:pt>
    <dgm:pt modelId="{6FDBCDFF-16F1-4A12-9702-61F1CC97168E}" type="pres">
      <dgm:prSet presAssocID="{293FAC9B-0B0D-41D0-B439-4CBB48B20DE6}" presName="spaceRect" presStyleCnt="0"/>
      <dgm:spPr/>
    </dgm:pt>
    <dgm:pt modelId="{4F56CB53-1CCE-4E6A-9529-B813530BD533}" type="pres">
      <dgm:prSet presAssocID="{293FAC9B-0B0D-41D0-B439-4CBB48B20DE6}" presName="textRect" presStyleLbl="revTx" presStyleIdx="3" presStyleCnt="6">
        <dgm:presLayoutVars>
          <dgm:chMax val="1"/>
          <dgm:chPref val="1"/>
        </dgm:presLayoutVars>
      </dgm:prSet>
      <dgm:spPr/>
      <dgm:t>
        <a:bodyPr/>
        <a:lstStyle/>
        <a:p>
          <a:endParaRPr lang="en-US"/>
        </a:p>
      </dgm:t>
    </dgm:pt>
    <dgm:pt modelId="{FDF02E63-49ED-4B1E-B506-64C81D5EEF4A}" type="pres">
      <dgm:prSet presAssocID="{D9918CD8-EF8A-41C8-B003-DC2B7D707888}" presName="sibTrans" presStyleLbl="sibTrans2D1" presStyleIdx="0" presStyleCnt="0"/>
      <dgm:spPr/>
      <dgm:t>
        <a:bodyPr/>
        <a:lstStyle/>
        <a:p>
          <a:endParaRPr lang="en-US"/>
        </a:p>
      </dgm:t>
    </dgm:pt>
    <dgm:pt modelId="{1B911F37-F638-4057-BD17-5BCFBC367D09}" type="pres">
      <dgm:prSet presAssocID="{698053FA-C534-4B06-8D08-978050BD0AA2}" presName="compNode" presStyleCnt="0"/>
      <dgm:spPr/>
    </dgm:pt>
    <dgm:pt modelId="{ABE5E8AF-1D5F-4019-B511-9EEC33166FB9}" type="pres">
      <dgm:prSet presAssocID="{698053FA-C534-4B06-8D08-978050BD0AA2}" presName="iconBgRect" presStyleLbl="bgShp" presStyleIdx="4" presStyleCnt="6"/>
      <dgm:spPr/>
    </dgm:pt>
    <dgm:pt modelId="{52B87986-4AE5-41B9-B3CC-2CD3D19B19DC}" type="pres">
      <dgm:prSet presAssocID="{698053FA-C534-4B06-8D08-978050BD0A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dgm:spPr>
      <dgm:extLst>
        <a:ext uri="{E40237B7-FDA0-4F09-8148-C483321AD2D9}">
          <dgm14:cNvPr xmlns:dgm14="http://schemas.microsoft.com/office/drawing/2010/diagram" id="0" name="" descr="Fork and knife"/>
        </a:ext>
      </dgm:extLst>
    </dgm:pt>
    <dgm:pt modelId="{2D8C3ABF-5EC9-46D1-AD9B-C556FB17EEA9}" type="pres">
      <dgm:prSet presAssocID="{698053FA-C534-4B06-8D08-978050BD0AA2}" presName="spaceRect" presStyleCnt="0"/>
      <dgm:spPr/>
    </dgm:pt>
    <dgm:pt modelId="{A81A1588-6A66-499D-9B7F-85177A2CD646}" type="pres">
      <dgm:prSet presAssocID="{698053FA-C534-4B06-8D08-978050BD0AA2}" presName="textRect" presStyleLbl="revTx" presStyleIdx="4" presStyleCnt="6">
        <dgm:presLayoutVars>
          <dgm:chMax val="1"/>
          <dgm:chPref val="1"/>
        </dgm:presLayoutVars>
      </dgm:prSet>
      <dgm:spPr/>
      <dgm:t>
        <a:bodyPr/>
        <a:lstStyle/>
        <a:p>
          <a:endParaRPr lang="en-US"/>
        </a:p>
      </dgm:t>
    </dgm:pt>
    <dgm:pt modelId="{6708B0D9-5948-416D-8B49-084A4CEDCE5A}" type="pres">
      <dgm:prSet presAssocID="{168E6A53-52F1-4FEC-BB9A-EEE2FC4D7CDA}" presName="sibTrans" presStyleLbl="sibTrans2D1" presStyleIdx="0" presStyleCnt="0"/>
      <dgm:spPr/>
      <dgm:t>
        <a:bodyPr/>
        <a:lstStyle/>
        <a:p>
          <a:endParaRPr lang="en-US"/>
        </a:p>
      </dgm:t>
    </dgm:pt>
    <dgm:pt modelId="{62035D1E-0B43-4B2D-B25B-54A46D2D38B1}" type="pres">
      <dgm:prSet presAssocID="{28460CFC-2AF0-42F9-973B-6DD1895BB1D5}" presName="compNode" presStyleCnt="0"/>
      <dgm:spPr/>
    </dgm:pt>
    <dgm:pt modelId="{EEA5F6ED-AD1E-433E-8CA1-C7F9BBFCFDEE}" type="pres">
      <dgm:prSet presAssocID="{28460CFC-2AF0-42F9-973B-6DD1895BB1D5}" presName="iconBgRect" presStyleLbl="bgShp" presStyleIdx="5" presStyleCnt="6"/>
      <dgm:spPr/>
    </dgm:pt>
    <dgm:pt modelId="{C15BDBBD-1771-47AD-AF9E-E10E832A392A}" type="pres">
      <dgm:prSet presAssocID="{28460CFC-2AF0-42F9-973B-6DD1895BB1D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dgm:spPr>
      <dgm:extLst>
        <a:ext uri="{E40237B7-FDA0-4F09-8148-C483321AD2D9}">
          <dgm14:cNvPr xmlns:dgm14="http://schemas.microsoft.com/office/drawing/2010/diagram" id="0" name="" descr="Rocket"/>
        </a:ext>
      </dgm:extLst>
    </dgm:pt>
    <dgm:pt modelId="{31B2B783-8F18-46E5-852D-B4D3509E3725}" type="pres">
      <dgm:prSet presAssocID="{28460CFC-2AF0-42F9-973B-6DD1895BB1D5}" presName="spaceRect" presStyleCnt="0"/>
      <dgm:spPr/>
    </dgm:pt>
    <dgm:pt modelId="{9D6624DF-1647-4943-B57E-BB2CB107E030}" type="pres">
      <dgm:prSet presAssocID="{28460CFC-2AF0-42F9-973B-6DD1895BB1D5}" presName="textRect" presStyleLbl="revTx" presStyleIdx="5" presStyleCnt="6">
        <dgm:presLayoutVars>
          <dgm:chMax val="1"/>
          <dgm:chPref val="1"/>
        </dgm:presLayoutVars>
      </dgm:prSet>
      <dgm:spPr/>
      <dgm:t>
        <a:bodyPr/>
        <a:lstStyle/>
        <a:p>
          <a:endParaRPr lang="en-US"/>
        </a:p>
      </dgm:t>
    </dgm:pt>
  </dgm:ptLst>
  <dgm:cxnLst>
    <dgm:cxn modelId="{DA446F3A-D269-4D6D-8C12-9421B13F85CC}" type="presOf" srcId="{28460CFC-2AF0-42F9-973B-6DD1895BB1D5}" destId="{9D6624DF-1647-4943-B57E-BB2CB107E030}" srcOrd="0" destOrd="0" presId="urn:microsoft.com/office/officeart/2018/2/layout/IconCircleList"/>
    <dgm:cxn modelId="{B4BA5910-7EEB-4A24-9D6D-4A2D9981F438}" srcId="{29EC28B7-6A56-4621-90F5-412894576133}" destId="{B9EDA909-C182-4B7A-98DD-FEC4C8483C08}" srcOrd="0" destOrd="0" parTransId="{55E9D0A9-2191-456B-9600-89EA9D35E051}" sibTransId="{5C10EE46-FAFC-4083-A24C-85176A1EBCC7}"/>
    <dgm:cxn modelId="{FBB5D262-6CA7-4CBB-82A3-AA505047A29B}" type="presOf" srcId="{D9918CD8-EF8A-41C8-B003-DC2B7D707888}" destId="{FDF02E63-49ED-4B1E-B506-64C81D5EEF4A}" srcOrd="0" destOrd="0" presId="urn:microsoft.com/office/officeart/2018/2/layout/IconCircleList"/>
    <dgm:cxn modelId="{BD23A4E0-ED13-4B3E-B214-E05A3C11C0B9}" srcId="{29EC28B7-6A56-4621-90F5-412894576133}" destId="{9D547C32-3AFF-45A3-B99C-B55CF69F03A2}" srcOrd="1" destOrd="0" parTransId="{7DCC225A-FF0F-4EE6-A7C5-3A89D05B8D31}" sibTransId="{FB3A119A-C936-4236-B69C-9BB9AAB7C2AA}"/>
    <dgm:cxn modelId="{DCEC878A-8DA4-47B2-B3BE-FABC80B8C492}" type="presOf" srcId="{8F20C078-7BEB-4FF1-A766-5B18BDA7A585}" destId="{F60FD7AC-4197-4A06-A45A-026F566EF2FD}" srcOrd="0" destOrd="0" presId="urn:microsoft.com/office/officeart/2018/2/layout/IconCircleList"/>
    <dgm:cxn modelId="{84B051DE-8F0B-4E89-AF38-2E8BD782B2E7}" type="presOf" srcId="{5C10EE46-FAFC-4083-A24C-85176A1EBCC7}" destId="{18B053DF-58E6-492D-BFF7-66695F9C592B}" srcOrd="0" destOrd="0" presId="urn:microsoft.com/office/officeart/2018/2/layout/IconCircleList"/>
    <dgm:cxn modelId="{6039403F-DF87-4BB9-B98B-AC8A08AB0A57}" srcId="{29EC28B7-6A56-4621-90F5-412894576133}" destId="{F3DE3247-088C-4D7D-B2E4-73C262494849}" srcOrd="2" destOrd="0" parTransId="{B1C416C7-4361-4612-9058-05FDACA4C353}" sibTransId="{8F20C078-7BEB-4FF1-A766-5B18BDA7A585}"/>
    <dgm:cxn modelId="{E8331360-B3E6-445E-9D40-3873A2797D4A}" srcId="{29EC28B7-6A56-4621-90F5-412894576133}" destId="{28460CFC-2AF0-42F9-973B-6DD1895BB1D5}" srcOrd="5" destOrd="0" parTransId="{E24E96AD-02E4-4EE0-9E32-BD6FFAD21437}" sibTransId="{8595457D-72C2-41A3-97E1-D317A374E6B3}"/>
    <dgm:cxn modelId="{D88444EF-AC44-46BD-941F-3C917FD9B3A8}" type="presOf" srcId="{168E6A53-52F1-4FEC-BB9A-EEE2FC4D7CDA}" destId="{6708B0D9-5948-416D-8B49-084A4CEDCE5A}" srcOrd="0" destOrd="0" presId="urn:microsoft.com/office/officeart/2018/2/layout/IconCircleList"/>
    <dgm:cxn modelId="{56CC2C08-5B91-49B7-842D-CA8739F93BC9}" type="presOf" srcId="{B9EDA909-C182-4B7A-98DD-FEC4C8483C08}" destId="{3CCA6052-85F0-49BB-9B4C-46FD08F09B5C}" srcOrd="0" destOrd="0" presId="urn:microsoft.com/office/officeart/2018/2/layout/IconCircleList"/>
    <dgm:cxn modelId="{FF07170A-6F56-42E7-A061-401C595B1F20}" srcId="{29EC28B7-6A56-4621-90F5-412894576133}" destId="{698053FA-C534-4B06-8D08-978050BD0AA2}" srcOrd="4" destOrd="0" parTransId="{81494813-8DE0-4415-B5A4-592A3DC31CCC}" sibTransId="{168E6A53-52F1-4FEC-BB9A-EEE2FC4D7CDA}"/>
    <dgm:cxn modelId="{21CBFC26-DA4A-4A23-AE4E-34CB5B86C317}" type="presOf" srcId="{698053FA-C534-4B06-8D08-978050BD0AA2}" destId="{A81A1588-6A66-499D-9B7F-85177A2CD646}" srcOrd="0" destOrd="0" presId="urn:microsoft.com/office/officeart/2018/2/layout/IconCircleList"/>
    <dgm:cxn modelId="{17C213E4-70C9-465E-81FD-CEBD386CEE6A}" type="presOf" srcId="{29EC28B7-6A56-4621-90F5-412894576133}" destId="{07CD1A61-E7CC-4A75-9871-81884A29930F}" srcOrd="0" destOrd="0" presId="urn:microsoft.com/office/officeart/2018/2/layout/IconCircleList"/>
    <dgm:cxn modelId="{8EC9E0FF-4415-490B-A6E7-CD21F1F42F03}" type="presOf" srcId="{293FAC9B-0B0D-41D0-B439-4CBB48B20DE6}" destId="{4F56CB53-1CCE-4E6A-9529-B813530BD533}" srcOrd="0" destOrd="0" presId="urn:microsoft.com/office/officeart/2018/2/layout/IconCircleList"/>
    <dgm:cxn modelId="{2D709782-6962-4860-813E-C12DC801D733}" type="presOf" srcId="{FB3A119A-C936-4236-B69C-9BB9AAB7C2AA}" destId="{71C73D0C-3DA3-43CF-BC10-8BE817D100C2}" srcOrd="0" destOrd="0" presId="urn:microsoft.com/office/officeart/2018/2/layout/IconCircleList"/>
    <dgm:cxn modelId="{0370FE7E-144C-4C67-992E-654519CAB7BF}" type="presOf" srcId="{9D547C32-3AFF-45A3-B99C-B55CF69F03A2}" destId="{F84BD1C2-CCA5-4943-A41C-A0E8E72F0490}" srcOrd="0" destOrd="0" presId="urn:microsoft.com/office/officeart/2018/2/layout/IconCircleList"/>
    <dgm:cxn modelId="{909DE895-2065-44DB-86F2-1113846B8975}" type="presOf" srcId="{F3DE3247-088C-4D7D-B2E4-73C262494849}" destId="{7C461E86-95A7-42CD-8821-168E10EFB507}" srcOrd="0" destOrd="0" presId="urn:microsoft.com/office/officeart/2018/2/layout/IconCircleList"/>
    <dgm:cxn modelId="{9FD82FB1-4650-4E73-9C3E-E2E5159F6E7D}" srcId="{29EC28B7-6A56-4621-90F5-412894576133}" destId="{293FAC9B-0B0D-41D0-B439-4CBB48B20DE6}" srcOrd="3" destOrd="0" parTransId="{DE045D2B-BC95-4F7A-B05F-6993F52925DB}" sibTransId="{D9918CD8-EF8A-41C8-B003-DC2B7D707888}"/>
    <dgm:cxn modelId="{02278566-5DBE-4620-87A9-F94196EDD093}" type="presParOf" srcId="{07CD1A61-E7CC-4A75-9871-81884A29930F}" destId="{DD28BD95-F7EC-44DA-86C4-1A1077ABD99E}" srcOrd="0" destOrd="0" presId="urn:microsoft.com/office/officeart/2018/2/layout/IconCircleList"/>
    <dgm:cxn modelId="{661EE9AB-F660-4A36-9608-35413FFC9ADE}" type="presParOf" srcId="{DD28BD95-F7EC-44DA-86C4-1A1077ABD99E}" destId="{8A45CE47-E50F-4AD9-AA63-9E5B79B5851A}" srcOrd="0" destOrd="0" presId="urn:microsoft.com/office/officeart/2018/2/layout/IconCircleList"/>
    <dgm:cxn modelId="{4FE8EEDA-5705-4BB6-BD2D-73950E081473}" type="presParOf" srcId="{8A45CE47-E50F-4AD9-AA63-9E5B79B5851A}" destId="{E0AAA3FB-30D7-4F62-A3C1-B527B0D068D7}" srcOrd="0" destOrd="0" presId="urn:microsoft.com/office/officeart/2018/2/layout/IconCircleList"/>
    <dgm:cxn modelId="{21BF36EE-8E1E-41DB-9BF0-5DC5EF9668B1}" type="presParOf" srcId="{8A45CE47-E50F-4AD9-AA63-9E5B79B5851A}" destId="{18C9632E-BA1C-4152-9380-08353CBD3B3A}" srcOrd="1" destOrd="0" presId="urn:microsoft.com/office/officeart/2018/2/layout/IconCircleList"/>
    <dgm:cxn modelId="{296EDDDC-C6F1-4EFD-AD63-15FBF6F16384}" type="presParOf" srcId="{8A45CE47-E50F-4AD9-AA63-9E5B79B5851A}" destId="{237A7B97-46FB-448B-A06E-A6C262961006}" srcOrd="2" destOrd="0" presId="urn:microsoft.com/office/officeart/2018/2/layout/IconCircleList"/>
    <dgm:cxn modelId="{980E27FC-3518-4CB9-8482-261F8AF7C01D}" type="presParOf" srcId="{8A45CE47-E50F-4AD9-AA63-9E5B79B5851A}" destId="{3CCA6052-85F0-49BB-9B4C-46FD08F09B5C}" srcOrd="3" destOrd="0" presId="urn:microsoft.com/office/officeart/2018/2/layout/IconCircleList"/>
    <dgm:cxn modelId="{BDFEE8D8-C387-435B-BDAC-0759841C9A76}" type="presParOf" srcId="{DD28BD95-F7EC-44DA-86C4-1A1077ABD99E}" destId="{18B053DF-58E6-492D-BFF7-66695F9C592B}" srcOrd="1" destOrd="0" presId="urn:microsoft.com/office/officeart/2018/2/layout/IconCircleList"/>
    <dgm:cxn modelId="{B16CBC19-FF63-4B1A-BAAC-9E3FA7A725C4}" type="presParOf" srcId="{DD28BD95-F7EC-44DA-86C4-1A1077ABD99E}" destId="{5071D285-045A-4C02-A261-034D59B8BA1E}" srcOrd="2" destOrd="0" presId="urn:microsoft.com/office/officeart/2018/2/layout/IconCircleList"/>
    <dgm:cxn modelId="{1C3B2224-78B5-4E83-958E-7FE91A5AC3F4}" type="presParOf" srcId="{5071D285-045A-4C02-A261-034D59B8BA1E}" destId="{C2CBDF56-2F47-479E-A3EE-A3FDA43636CD}" srcOrd="0" destOrd="0" presId="urn:microsoft.com/office/officeart/2018/2/layout/IconCircleList"/>
    <dgm:cxn modelId="{98DAABB7-1561-434A-A0D3-05DC9F124565}" type="presParOf" srcId="{5071D285-045A-4C02-A261-034D59B8BA1E}" destId="{AB6F8E47-800A-4D74-AA92-A1D9581B73D9}" srcOrd="1" destOrd="0" presId="urn:microsoft.com/office/officeart/2018/2/layout/IconCircleList"/>
    <dgm:cxn modelId="{CFD15693-D8CD-4D55-A2DE-E0F02321998D}" type="presParOf" srcId="{5071D285-045A-4C02-A261-034D59B8BA1E}" destId="{BA2AC953-02DC-48C2-B842-6FFD8C275703}" srcOrd="2" destOrd="0" presId="urn:microsoft.com/office/officeart/2018/2/layout/IconCircleList"/>
    <dgm:cxn modelId="{328D3E86-7BBB-4B07-9223-EB3DBCC216E4}" type="presParOf" srcId="{5071D285-045A-4C02-A261-034D59B8BA1E}" destId="{F84BD1C2-CCA5-4943-A41C-A0E8E72F0490}" srcOrd="3" destOrd="0" presId="urn:microsoft.com/office/officeart/2018/2/layout/IconCircleList"/>
    <dgm:cxn modelId="{2918B37A-7381-4930-BF4D-F844EECDA5EA}" type="presParOf" srcId="{DD28BD95-F7EC-44DA-86C4-1A1077ABD99E}" destId="{71C73D0C-3DA3-43CF-BC10-8BE817D100C2}" srcOrd="3" destOrd="0" presId="urn:microsoft.com/office/officeart/2018/2/layout/IconCircleList"/>
    <dgm:cxn modelId="{DB33B3B6-B25D-45CA-AC82-0529760D585E}" type="presParOf" srcId="{DD28BD95-F7EC-44DA-86C4-1A1077ABD99E}" destId="{C25C0039-3F8E-40A2-8FCB-1DA5E87991AF}" srcOrd="4" destOrd="0" presId="urn:microsoft.com/office/officeart/2018/2/layout/IconCircleList"/>
    <dgm:cxn modelId="{DA8EE430-1F12-44BC-8C8E-10B1F2204B37}" type="presParOf" srcId="{C25C0039-3F8E-40A2-8FCB-1DA5E87991AF}" destId="{89E0D217-D220-4FDD-BD78-A7A5775F981D}" srcOrd="0" destOrd="0" presId="urn:microsoft.com/office/officeart/2018/2/layout/IconCircleList"/>
    <dgm:cxn modelId="{C6E54C19-24A3-44C4-A533-7DCABB792BDD}" type="presParOf" srcId="{C25C0039-3F8E-40A2-8FCB-1DA5E87991AF}" destId="{4A7D48CD-BE72-4B7C-A98E-599061A6F351}" srcOrd="1" destOrd="0" presId="urn:microsoft.com/office/officeart/2018/2/layout/IconCircleList"/>
    <dgm:cxn modelId="{5CA68E7D-844B-4322-A68D-CA64C1A71F8C}" type="presParOf" srcId="{C25C0039-3F8E-40A2-8FCB-1DA5E87991AF}" destId="{9BA1F584-A0E3-4E11-BC38-DD2D4B25AF65}" srcOrd="2" destOrd="0" presId="urn:microsoft.com/office/officeart/2018/2/layout/IconCircleList"/>
    <dgm:cxn modelId="{DE831497-3FE0-43AF-ADA0-F54C3150BD18}" type="presParOf" srcId="{C25C0039-3F8E-40A2-8FCB-1DA5E87991AF}" destId="{7C461E86-95A7-42CD-8821-168E10EFB507}" srcOrd="3" destOrd="0" presId="urn:microsoft.com/office/officeart/2018/2/layout/IconCircleList"/>
    <dgm:cxn modelId="{F9AAC9B0-79EA-44D1-8A3D-D5CCF5EF47DD}" type="presParOf" srcId="{DD28BD95-F7EC-44DA-86C4-1A1077ABD99E}" destId="{F60FD7AC-4197-4A06-A45A-026F566EF2FD}" srcOrd="5" destOrd="0" presId="urn:microsoft.com/office/officeart/2018/2/layout/IconCircleList"/>
    <dgm:cxn modelId="{7B1BBC0B-0722-4F4D-B357-D8BCEA578450}" type="presParOf" srcId="{DD28BD95-F7EC-44DA-86C4-1A1077ABD99E}" destId="{5178FF88-9B48-4276-9230-2506D4D960AC}" srcOrd="6" destOrd="0" presId="urn:microsoft.com/office/officeart/2018/2/layout/IconCircleList"/>
    <dgm:cxn modelId="{0FA7DE23-BE3D-48A4-A91F-D2BC0302D1E0}" type="presParOf" srcId="{5178FF88-9B48-4276-9230-2506D4D960AC}" destId="{FECE838F-0F0F-48E3-862C-F252893ABCA0}" srcOrd="0" destOrd="0" presId="urn:microsoft.com/office/officeart/2018/2/layout/IconCircleList"/>
    <dgm:cxn modelId="{8D4E263E-C73C-4DCB-9469-162EF21A539E}" type="presParOf" srcId="{5178FF88-9B48-4276-9230-2506D4D960AC}" destId="{07AD2CC6-2503-45EA-B072-21819AFD2113}" srcOrd="1" destOrd="0" presId="urn:microsoft.com/office/officeart/2018/2/layout/IconCircleList"/>
    <dgm:cxn modelId="{84CDD928-15DC-498A-9575-4649B2CEDAAB}" type="presParOf" srcId="{5178FF88-9B48-4276-9230-2506D4D960AC}" destId="{6FDBCDFF-16F1-4A12-9702-61F1CC97168E}" srcOrd="2" destOrd="0" presId="urn:microsoft.com/office/officeart/2018/2/layout/IconCircleList"/>
    <dgm:cxn modelId="{6F3DD20B-9D03-4FB0-8B07-01DFB8321310}" type="presParOf" srcId="{5178FF88-9B48-4276-9230-2506D4D960AC}" destId="{4F56CB53-1CCE-4E6A-9529-B813530BD533}" srcOrd="3" destOrd="0" presId="urn:microsoft.com/office/officeart/2018/2/layout/IconCircleList"/>
    <dgm:cxn modelId="{E944317C-1138-422C-88C3-4DA43CDDB1B7}" type="presParOf" srcId="{DD28BD95-F7EC-44DA-86C4-1A1077ABD99E}" destId="{FDF02E63-49ED-4B1E-B506-64C81D5EEF4A}" srcOrd="7" destOrd="0" presId="urn:microsoft.com/office/officeart/2018/2/layout/IconCircleList"/>
    <dgm:cxn modelId="{1835E542-262B-4506-8255-604607EE2A75}" type="presParOf" srcId="{DD28BD95-F7EC-44DA-86C4-1A1077ABD99E}" destId="{1B911F37-F638-4057-BD17-5BCFBC367D09}" srcOrd="8" destOrd="0" presId="urn:microsoft.com/office/officeart/2018/2/layout/IconCircleList"/>
    <dgm:cxn modelId="{3F7070BE-94E8-4354-90D1-D096BE84501A}" type="presParOf" srcId="{1B911F37-F638-4057-BD17-5BCFBC367D09}" destId="{ABE5E8AF-1D5F-4019-B511-9EEC33166FB9}" srcOrd="0" destOrd="0" presId="urn:microsoft.com/office/officeart/2018/2/layout/IconCircleList"/>
    <dgm:cxn modelId="{6FD252E8-FC19-40FD-9605-0EAAAED2EC7E}" type="presParOf" srcId="{1B911F37-F638-4057-BD17-5BCFBC367D09}" destId="{52B87986-4AE5-41B9-B3CC-2CD3D19B19DC}" srcOrd="1" destOrd="0" presId="urn:microsoft.com/office/officeart/2018/2/layout/IconCircleList"/>
    <dgm:cxn modelId="{E526520E-6046-45AA-964B-D5CF5E15D7CB}" type="presParOf" srcId="{1B911F37-F638-4057-BD17-5BCFBC367D09}" destId="{2D8C3ABF-5EC9-46D1-AD9B-C556FB17EEA9}" srcOrd="2" destOrd="0" presId="urn:microsoft.com/office/officeart/2018/2/layout/IconCircleList"/>
    <dgm:cxn modelId="{5857D4C3-B4B9-4B41-8431-40AC130E9AF0}" type="presParOf" srcId="{1B911F37-F638-4057-BD17-5BCFBC367D09}" destId="{A81A1588-6A66-499D-9B7F-85177A2CD646}" srcOrd="3" destOrd="0" presId="urn:microsoft.com/office/officeart/2018/2/layout/IconCircleList"/>
    <dgm:cxn modelId="{A39BB000-BD21-4303-9086-4BAF66160FD0}" type="presParOf" srcId="{DD28BD95-F7EC-44DA-86C4-1A1077ABD99E}" destId="{6708B0D9-5948-416D-8B49-084A4CEDCE5A}" srcOrd="9" destOrd="0" presId="urn:microsoft.com/office/officeart/2018/2/layout/IconCircleList"/>
    <dgm:cxn modelId="{7828EFED-6F03-4731-B78F-4DAD8A4DD285}" type="presParOf" srcId="{DD28BD95-F7EC-44DA-86C4-1A1077ABD99E}" destId="{62035D1E-0B43-4B2D-B25B-54A46D2D38B1}" srcOrd="10" destOrd="0" presId="urn:microsoft.com/office/officeart/2018/2/layout/IconCircleList"/>
    <dgm:cxn modelId="{13983257-D9CE-4578-80AF-53E602973005}" type="presParOf" srcId="{62035D1E-0B43-4B2D-B25B-54A46D2D38B1}" destId="{EEA5F6ED-AD1E-433E-8CA1-C7F9BBFCFDEE}" srcOrd="0" destOrd="0" presId="urn:microsoft.com/office/officeart/2018/2/layout/IconCircleList"/>
    <dgm:cxn modelId="{864E123A-0BF8-4C1B-97C9-A79C97AF0481}" type="presParOf" srcId="{62035D1E-0B43-4B2D-B25B-54A46D2D38B1}" destId="{C15BDBBD-1771-47AD-AF9E-E10E832A392A}" srcOrd="1" destOrd="0" presId="urn:microsoft.com/office/officeart/2018/2/layout/IconCircleList"/>
    <dgm:cxn modelId="{238342AE-CD51-442D-81D9-A54288100EB2}" type="presParOf" srcId="{62035D1E-0B43-4B2D-B25B-54A46D2D38B1}" destId="{31B2B783-8F18-46E5-852D-B4D3509E3725}" srcOrd="2" destOrd="0" presId="urn:microsoft.com/office/officeart/2018/2/layout/IconCircleList"/>
    <dgm:cxn modelId="{73F2F676-8D0E-4A14-A774-CB93846698DE}" type="presParOf" srcId="{62035D1E-0B43-4B2D-B25B-54A46D2D38B1}" destId="{9D6624DF-1647-4943-B57E-BB2CB107E03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8C108-68B2-48EB-9120-2C9B47D249B0}">
      <dsp:nvSpPr>
        <dsp:cNvPr id="0" name=""/>
        <dsp:cNvSpPr/>
      </dsp:nvSpPr>
      <dsp:spPr>
        <a:xfrm>
          <a:off x="0" y="437"/>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CAC59-D149-4E13-894D-CFFDEADEB800}">
      <dsp:nvSpPr>
        <dsp:cNvPr id="0" name=""/>
        <dsp:cNvSpPr/>
      </dsp:nvSpPr>
      <dsp:spPr>
        <a:xfrm>
          <a:off x="309757" y="230835"/>
          <a:ext cx="563196" cy="563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70CED8-ED9A-4DC5-B571-C179FDD236F2}">
      <dsp:nvSpPr>
        <dsp:cNvPr id="0" name=""/>
        <dsp:cNvSpPr/>
      </dsp:nvSpPr>
      <dsp:spPr>
        <a:xfrm>
          <a:off x="1182711" y="437"/>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lvl="0" algn="l" defTabSz="889000">
            <a:lnSpc>
              <a:spcPct val="100000"/>
            </a:lnSpc>
            <a:spcBef>
              <a:spcPct val="0"/>
            </a:spcBef>
            <a:spcAft>
              <a:spcPct val="35000"/>
            </a:spcAft>
          </a:pPr>
          <a:r>
            <a:rPr lang="en-US" sz="2000" kern="1200" dirty="0"/>
            <a:t>To provide ease to the workers working in factory just doing pick &amp; place for whole day.</a:t>
          </a:r>
        </a:p>
      </dsp:txBody>
      <dsp:txXfrm>
        <a:off x="1182711" y="437"/>
        <a:ext cx="8723287" cy="1023992"/>
      </dsp:txXfrm>
    </dsp:sp>
    <dsp:sp modelId="{C7CD40FA-EE9C-4C0C-AA34-8716C416E5DE}">
      <dsp:nvSpPr>
        <dsp:cNvPr id="0" name=""/>
        <dsp:cNvSpPr/>
      </dsp:nvSpPr>
      <dsp:spPr>
        <a:xfrm>
          <a:off x="0" y="1280428"/>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D5752-7311-456E-BD0C-F8E71A33C2B4}">
      <dsp:nvSpPr>
        <dsp:cNvPr id="0" name=""/>
        <dsp:cNvSpPr/>
      </dsp:nvSpPr>
      <dsp:spPr>
        <a:xfrm>
          <a:off x="309757" y="1510826"/>
          <a:ext cx="563196" cy="563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7023E2-40A6-4217-A01B-C78F6CCD7CDD}">
      <dsp:nvSpPr>
        <dsp:cNvPr id="0" name=""/>
        <dsp:cNvSpPr/>
      </dsp:nvSpPr>
      <dsp:spPr>
        <a:xfrm>
          <a:off x="1182711" y="1280428"/>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lvl="0" algn="l" defTabSz="889000">
            <a:lnSpc>
              <a:spcPct val="100000"/>
            </a:lnSpc>
            <a:spcBef>
              <a:spcPct val="0"/>
            </a:spcBef>
            <a:spcAft>
              <a:spcPct val="35000"/>
            </a:spcAft>
          </a:pPr>
          <a:r>
            <a:rPr lang="en-US" sz="2000" kern="1200" dirty="0"/>
            <a:t>To carry Radioactive Materials where human arm is risky to use.</a:t>
          </a:r>
        </a:p>
      </dsp:txBody>
      <dsp:txXfrm>
        <a:off x="1182711" y="1280428"/>
        <a:ext cx="8723287" cy="1023992"/>
      </dsp:txXfrm>
    </dsp:sp>
    <dsp:sp modelId="{1D38FB24-3C82-413F-84DB-F9FCE7AC77D6}">
      <dsp:nvSpPr>
        <dsp:cNvPr id="0" name=""/>
        <dsp:cNvSpPr/>
      </dsp:nvSpPr>
      <dsp:spPr>
        <a:xfrm>
          <a:off x="0" y="2418514"/>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6E223-0E8B-44DE-B5CA-537C2145A5F2}">
      <dsp:nvSpPr>
        <dsp:cNvPr id="0" name=""/>
        <dsp:cNvSpPr/>
      </dsp:nvSpPr>
      <dsp:spPr>
        <a:xfrm>
          <a:off x="309757" y="2790817"/>
          <a:ext cx="563196" cy="563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801CA6-61CC-47EB-ADBC-92FF1B74E90E}">
      <dsp:nvSpPr>
        <dsp:cNvPr id="0" name=""/>
        <dsp:cNvSpPr/>
      </dsp:nvSpPr>
      <dsp:spPr>
        <a:xfrm>
          <a:off x="1182711" y="2560419"/>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lvl="0" algn="l" defTabSz="889000">
            <a:lnSpc>
              <a:spcPct val="100000"/>
            </a:lnSpc>
            <a:spcBef>
              <a:spcPct val="0"/>
            </a:spcBef>
            <a:spcAft>
              <a:spcPct val="35000"/>
            </a:spcAft>
          </a:pPr>
          <a:r>
            <a:rPr lang="en-US" sz="2000" kern="1200" dirty="0"/>
            <a:t>In Corona Virus Pandemic Situation, contactless applications. </a:t>
          </a:r>
        </a:p>
      </dsp:txBody>
      <dsp:txXfrm>
        <a:off x="1182711" y="2560419"/>
        <a:ext cx="8723287" cy="1023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AA3FB-30D7-4F62-A3C1-B527B0D068D7}">
      <dsp:nvSpPr>
        <dsp:cNvPr id="0" name=""/>
        <dsp:cNvSpPr/>
      </dsp:nvSpPr>
      <dsp:spPr>
        <a:xfrm>
          <a:off x="45944" y="16496"/>
          <a:ext cx="768179" cy="7681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9632E-BA1C-4152-9380-08353CBD3B3A}">
      <dsp:nvSpPr>
        <dsp:cNvPr id="0" name=""/>
        <dsp:cNvSpPr/>
      </dsp:nvSpPr>
      <dsp:spPr>
        <a:xfrm>
          <a:off x="207262" y="177814"/>
          <a:ext cx="445544" cy="445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CA6052-85F0-49BB-9B4C-46FD08F09B5C}">
      <dsp:nvSpPr>
        <dsp:cNvPr id="0" name=""/>
        <dsp:cNvSpPr/>
      </dsp:nvSpPr>
      <dsp:spPr>
        <a:xfrm>
          <a:off x="978734" y="16496"/>
          <a:ext cx="1810708" cy="7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US" sz="1900" kern="1200"/>
            <a:t>Robotic arm can be used in welding</a:t>
          </a:r>
        </a:p>
      </dsp:txBody>
      <dsp:txXfrm>
        <a:off x="978734" y="16496"/>
        <a:ext cx="1810708" cy="768179"/>
      </dsp:txXfrm>
    </dsp:sp>
    <dsp:sp modelId="{C2CBDF56-2F47-479E-A3EE-A3FDA43636CD}">
      <dsp:nvSpPr>
        <dsp:cNvPr id="0" name=""/>
        <dsp:cNvSpPr/>
      </dsp:nvSpPr>
      <dsp:spPr>
        <a:xfrm>
          <a:off x="3104945" y="16496"/>
          <a:ext cx="768179" cy="7681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6F8E47-800A-4D74-AA92-A1D9581B73D9}">
      <dsp:nvSpPr>
        <dsp:cNvPr id="0" name=""/>
        <dsp:cNvSpPr/>
      </dsp:nvSpPr>
      <dsp:spPr>
        <a:xfrm>
          <a:off x="3266262" y="177814"/>
          <a:ext cx="445544" cy="445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4BD1C2-CCA5-4943-A41C-A0E8E72F0490}">
      <dsp:nvSpPr>
        <dsp:cNvPr id="0" name=""/>
        <dsp:cNvSpPr/>
      </dsp:nvSpPr>
      <dsp:spPr>
        <a:xfrm>
          <a:off x="4037734" y="16496"/>
          <a:ext cx="1810708" cy="7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US" sz="1900" kern="1200"/>
            <a:t>For based object sorting </a:t>
          </a:r>
        </a:p>
      </dsp:txBody>
      <dsp:txXfrm>
        <a:off x="4037734" y="16496"/>
        <a:ext cx="1810708" cy="768179"/>
      </dsp:txXfrm>
    </dsp:sp>
    <dsp:sp modelId="{89E0D217-D220-4FDD-BD78-A7A5775F981D}">
      <dsp:nvSpPr>
        <dsp:cNvPr id="0" name=""/>
        <dsp:cNvSpPr/>
      </dsp:nvSpPr>
      <dsp:spPr>
        <a:xfrm>
          <a:off x="45944" y="1386767"/>
          <a:ext cx="768179" cy="7681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D48CD-BE72-4B7C-A98E-599061A6F351}">
      <dsp:nvSpPr>
        <dsp:cNvPr id="0" name=""/>
        <dsp:cNvSpPr/>
      </dsp:nvSpPr>
      <dsp:spPr>
        <a:xfrm>
          <a:off x="207262" y="1548084"/>
          <a:ext cx="445544" cy="445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461E86-95A7-42CD-8821-168E10EFB507}">
      <dsp:nvSpPr>
        <dsp:cNvPr id="0" name=""/>
        <dsp:cNvSpPr/>
      </dsp:nvSpPr>
      <dsp:spPr>
        <a:xfrm>
          <a:off x="978734" y="1386767"/>
          <a:ext cx="1810708" cy="7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US" sz="1900" kern="1200"/>
            <a:t>For object pick and place solution</a:t>
          </a:r>
        </a:p>
      </dsp:txBody>
      <dsp:txXfrm>
        <a:off x="978734" y="1386767"/>
        <a:ext cx="1810708" cy="768179"/>
      </dsp:txXfrm>
    </dsp:sp>
    <dsp:sp modelId="{FECE838F-0F0F-48E3-862C-F252893ABCA0}">
      <dsp:nvSpPr>
        <dsp:cNvPr id="0" name=""/>
        <dsp:cNvSpPr/>
      </dsp:nvSpPr>
      <dsp:spPr>
        <a:xfrm>
          <a:off x="3104945" y="1386767"/>
          <a:ext cx="768179" cy="7681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D2CC6-2503-45EA-B072-21819AFD2113}">
      <dsp:nvSpPr>
        <dsp:cNvPr id="0" name=""/>
        <dsp:cNvSpPr/>
      </dsp:nvSpPr>
      <dsp:spPr>
        <a:xfrm>
          <a:off x="3266262" y="1548084"/>
          <a:ext cx="445544" cy="4455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6CB53-1CCE-4E6A-9529-B813530BD533}">
      <dsp:nvSpPr>
        <dsp:cNvPr id="0" name=""/>
        <dsp:cNvSpPr/>
      </dsp:nvSpPr>
      <dsp:spPr>
        <a:xfrm>
          <a:off x="4037734" y="1386767"/>
          <a:ext cx="1810708" cy="7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US" sz="1900" kern="1200"/>
            <a:t>Hazardous Environment</a:t>
          </a:r>
        </a:p>
      </dsp:txBody>
      <dsp:txXfrm>
        <a:off x="4037734" y="1386767"/>
        <a:ext cx="1810708" cy="768179"/>
      </dsp:txXfrm>
    </dsp:sp>
    <dsp:sp modelId="{ABE5E8AF-1D5F-4019-B511-9EEC33166FB9}">
      <dsp:nvSpPr>
        <dsp:cNvPr id="0" name=""/>
        <dsp:cNvSpPr/>
      </dsp:nvSpPr>
      <dsp:spPr>
        <a:xfrm>
          <a:off x="45944" y="2757038"/>
          <a:ext cx="768179" cy="7681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87986-4AE5-41B9-B3CC-2CD3D19B19DC}">
      <dsp:nvSpPr>
        <dsp:cNvPr id="0" name=""/>
        <dsp:cNvSpPr/>
      </dsp:nvSpPr>
      <dsp:spPr>
        <a:xfrm>
          <a:off x="207262" y="2918355"/>
          <a:ext cx="445544" cy="4455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A1588-6A66-499D-9B7F-85177A2CD646}">
      <dsp:nvSpPr>
        <dsp:cNvPr id="0" name=""/>
        <dsp:cNvSpPr/>
      </dsp:nvSpPr>
      <dsp:spPr>
        <a:xfrm>
          <a:off x="978734" y="2757038"/>
          <a:ext cx="1810708" cy="7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US" sz="1900" kern="1200"/>
            <a:t>Food Processing </a:t>
          </a:r>
        </a:p>
      </dsp:txBody>
      <dsp:txXfrm>
        <a:off x="978734" y="2757038"/>
        <a:ext cx="1810708" cy="768179"/>
      </dsp:txXfrm>
    </dsp:sp>
    <dsp:sp modelId="{EEA5F6ED-AD1E-433E-8CA1-C7F9BBFCFDEE}">
      <dsp:nvSpPr>
        <dsp:cNvPr id="0" name=""/>
        <dsp:cNvSpPr/>
      </dsp:nvSpPr>
      <dsp:spPr>
        <a:xfrm>
          <a:off x="3104945" y="2757038"/>
          <a:ext cx="768179" cy="7681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BDBBD-1771-47AD-AF9E-E10E832A392A}">
      <dsp:nvSpPr>
        <dsp:cNvPr id="0" name=""/>
        <dsp:cNvSpPr/>
      </dsp:nvSpPr>
      <dsp:spPr>
        <a:xfrm>
          <a:off x="3266262" y="2918355"/>
          <a:ext cx="445544" cy="4455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624DF-1647-4943-B57E-BB2CB107E030}">
      <dsp:nvSpPr>
        <dsp:cNvPr id="0" name=""/>
        <dsp:cNvSpPr/>
      </dsp:nvSpPr>
      <dsp:spPr>
        <a:xfrm>
          <a:off x="4037734" y="2757038"/>
          <a:ext cx="1810708" cy="7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US" sz="1900" kern="1200"/>
            <a:t>Aerospace Industry </a:t>
          </a:r>
        </a:p>
      </dsp:txBody>
      <dsp:txXfrm>
        <a:off x="4037734" y="2757038"/>
        <a:ext cx="1810708" cy="7681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8/21/2023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8/21/2023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3264305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4389DC0-81E6-4F93-9B5B-C9C3CB7409EA}" type="datetime1">
              <a:rPr lang="en-US" smtClean="0"/>
              <a:t>8/21/2023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Automatic Target Recognition by Robotic Arm</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8B5B8F-0803-41B9-8340-A112BB21C296}"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10114-DCD6-498C-9BF7-D4ABAD04A583}"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1384AC-DA3D-40E7-B736-27A6AE722CAB}"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13FE43-6AA1-4573-9819-8EB32E61106B}"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CA2F28-09F3-4B0A-B013-CCF9688F2401}" type="datetime1">
              <a:rPr lang="en-US" smtClean="0"/>
              <a:t>8/21/2023</a:t>
            </a:fld>
            <a:endParaRPr lang="en-US" dirty="0"/>
          </a:p>
        </p:txBody>
      </p:sp>
      <p:sp>
        <p:nvSpPr>
          <p:cNvPr id="4" name="Footer Placeholder 3"/>
          <p:cNvSpPr>
            <a:spLocks noGrp="1"/>
          </p:cNvSpPr>
          <p:nvPr>
            <p:ph type="ftr" sz="quarter" idx="11"/>
          </p:nvPr>
        </p:nvSpPr>
        <p:spPr/>
        <p:txBody>
          <a:bodyPr/>
          <a:lstStyle/>
          <a:p>
            <a:r>
              <a:rPr lang="en-US"/>
              <a:t>Automatic Target Recognition by Robotic Arm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1425892-8E08-4B65-9686-1A60E31924EC}" type="datetime1">
              <a:rPr lang="en-US" smtClean="0"/>
              <a:t>8/21/2023</a:t>
            </a:fld>
            <a:endParaRPr lang="en-US" dirty="0"/>
          </a:p>
        </p:txBody>
      </p:sp>
      <p:sp>
        <p:nvSpPr>
          <p:cNvPr id="4" name="Footer Placeholder 3"/>
          <p:cNvSpPr>
            <a:spLocks noGrp="1"/>
          </p:cNvSpPr>
          <p:nvPr>
            <p:ph type="ftr" sz="quarter" idx="11"/>
          </p:nvPr>
        </p:nvSpPr>
        <p:spPr/>
        <p:txBody>
          <a:bodyPr/>
          <a:lstStyle/>
          <a:p>
            <a:r>
              <a:rPr lang="en-US"/>
              <a:t>Automatic Target Recognition by Robotic Arm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977BD7-437C-4278-AA16-F1032FA65552}" type="datetime1">
              <a:rPr lang="en-US" smtClean="0"/>
              <a:t>8/21/2023</a:t>
            </a:fld>
            <a:endParaRPr lang="en-US" dirty="0"/>
          </a:p>
        </p:txBody>
      </p:sp>
      <p:sp>
        <p:nvSpPr>
          <p:cNvPr id="5" name="Footer Placeholder 4"/>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1EDE0-7BB9-4706-AD29-BC1EA47BF4D3}" type="datetime1">
              <a:rPr lang="en-US" smtClean="0"/>
              <a:t>8/21/2023</a:t>
            </a:fld>
            <a:endParaRPr lang="en-US" dirty="0"/>
          </a:p>
        </p:txBody>
      </p:sp>
      <p:sp>
        <p:nvSpPr>
          <p:cNvPr id="5" name="Footer Placeholder 4"/>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C55EB-7392-4D9D-BC95-F2FFCD9F924A}" type="datetime1">
              <a:rPr lang="en-US" smtClean="0"/>
              <a:t>8/21/2023</a:t>
            </a:fld>
            <a:endParaRPr lang="en-US" dirty="0"/>
          </a:p>
        </p:txBody>
      </p:sp>
      <p:sp>
        <p:nvSpPr>
          <p:cNvPr id="5" name="Footer Placeholder 4"/>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4E17D3-978C-465D-B1AF-971CE7EDB1D0}" type="datetime1">
              <a:rPr lang="en-US" smtClean="0"/>
              <a:t>8/21/2023</a:t>
            </a:fld>
            <a:endParaRPr lang="en-US" dirty="0"/>
          </a:p>
        </p:txBody>
      </p:sp>
      <p:sp>
        <p:nvSpPr>
          <p:cNvPr id="5" name="Footer Placeholder 4"/>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4A0CB-F8A1-404C-A4DF-59F01502B3F6}"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6FF880-F4AD-4319-9F13-1D68100C2CF0}" type="datetime1">
              <a:rPr lang="en-US" smtClean="0"/>
              <a:t>8/21/2023</a:t>
            </a:fld>
            <a:endParaRPr lang="en-US" dirty="0"/>
          </a:p>
        </p:txBody>
      </p:sp>
      <p:sp>
        <p:nvSpPr>
          <p:cNvPr id="8" name="Footer Placeholder 7"/>
          <p:cNvSpPr>
            <a:spLocks noGrp="1"/>
          </p:cNvSpPr>
          <p:nvPr>
            <p:ph type="ftr" sz="quarter" idx="11"/>
          </p:nvPr>
        </p:nvSpPr>
        <p:spPr/>
        <p:txBody>
          <a:bodyPr/>
          <a:lstStyle/>
          <a:p>
            <a:r>
              <a:rPr lang="en-US"/>
              <a:t>Automatic Target Recognition by Robotic Arm</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EE6C60-70A2-4486-BDDD-8C60C8D19751}" type="datetime1">
              <a:rPr lang="en-US" smtClean="0"/>
              <a:t>8/21/2023</a:t>
            </a:fld>
            <a:endParaRPr lang="en-US" dirty="0"/>
          </a:p>
        </p:txBody>
      </p:sp>
      <p:sp>
        <p:nvSpPr>
          <p:cNvPr id="4" name="Footer Placeholder 3"/>
          <p:cNvSpPr>
            <a:spLocks noGrp="1"/>
          </p:cNvSpPr>
          <p:nvPr>
            <p:ph type="ftr" sz="quarter" idx="11"/>
          </p:nvPr>
        </p:nvSpPr>
        <p:spPr/>
        <p:txBody>
          <a:bodyPr/>
          <a:lstStyle/>
          <a:p>
            <a:r>
              <a:rPr lang="en-US"/>
              <a:t>Automatic Target Recognition by Robotic Arm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77196C-80C4-4835-9305-FDA9A5FD658C}" type="datetime1">
              <a:rPr lang="en-US" smtClean="0"/>
              <a:t>8/21/2023</a:t>
            </a:fld>
            <a:endParaRPr lang="en-US" dirty="0"/>
          </a:p>
        </p:txBody>
      </p:sp>
      <p:sp>
        <p:nvSpPr>
          <p:cNvPr id="3" name="Footer Placeholder 2"/>
          <p:cNvSpPr>
            <a:spLocks noGrp="1"/>
          </p:cNvSpPr>
          <p:nvPr>
            <p:ph type="ftr" sz="quarter" idx="11"/>
          </p:nvPr>
        </p:nvSpPr>
        <p:spPr/>
        <p:txBody>
          <a:bodyPr/>
          <a:lstStyle/>
          <a:p>
            <a:r>
              <a:rPr lang="en-US"/>
              <a:t>Automatic Target Recognition by Robotic Arm</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EB969B-9874-4202-8B75-A97E335D3268}"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AF6ECD-AA7A-485F-9FCF-CB2AAA2CA730}" type="datetime1">
              <a:rPr lang="en-US" smtClean="0"/>
              <a:t>8/21/2023</a:t>
            </a:fld>
            <a:endParaRPr lang="en-US" dirty="0"/>
          </a:p>
        </p:txBody>
      </p:sp>
      <p:sp>
        <p:nvSpPr>
          <p:cNvPr id="6" name="Footer Placeholder 5"/>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98AFA8D-2981-4252-839B-FB7FDF1D9A7F}" type="datetime1">
              <a:rPr lang="en-US" smtClean="0"/>
              <a:t>8/21/2023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Automatic Target Recognition by Robotic Arm</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5.jpeg"/><Relationship Id="rId4" Type="http://schemas.openxmlformats.org/officeDocument/2006/relationships/diagramLayout" Target="../diagrams/layout2.xml"/><Relationship Id="rId9"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1" name="Picture 2">
            <a:extLst>
              <a:ext uri="{FF2B5EF4-FFF2-40B4-BE49-F238E27FC236}">
                <a16:creationId xmlns:a16="http://schemas.microsoft.com/office/drawing/2014/main" id="{705E34FB-F15B-4B97-A591-8EE92E5FAE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 name="Slide Number Placeholder 4">
            <a:extLst>
              <a:ext uri="{FF2B5EF4-FFF2-40B4-BE49-F238E27FC236}">
                <a16:creationId xmlns:a16="http://schemas.microsoft.com/office/drawing/2014/main" id="{0B9EDCEC-11BC-A7B8-C86E-1F0D7409F45B}"/>
              </a:ext>
            </a:extLst>
          </p:cNvPr>
          <p:cNvSpPr>
            <a:spLocks noGrp="1"/>
          </p:cNvSpPr>
          <p:nvPr>
            <p:ph type="sldNum" sz="quarter" idx="12"/>
          </p:nvPr>
        </p:nvSpPr>
        <p:spPr>
          <a:xfrm>
            <a:off x="10276321" y="6095308"/>
            <a:ext cx="771089" cy="365125"/>
          </a:xfrm>
        </p:spPr>
        <p:txBody>
          <a:bodyPr>
            <a:normAutofit/>
          </a:bodyPr>
          <a:lstStyle/>
          <a:p>
            <a:pPr>
              <a:spcAft>
                <a:spcPts val="600"/>
              </a:spcAft>
            </a:pPr>
            <a:fld id="{6D22F896-40B5-4ADD-8801-0D06FADFA095}" type="slidenum">
              <a:rPr lang="en-US" smtClean="0"/>
              <a:pPr>
                <a:spcAft>
                  <a:spcPts val="600"/>
                </a:spcAft>
              </a:pPr>
              <a:t>1</a:t>
            </a:fld>
            <a:endParaRPr lang="en-US"/>
          </a:p>
        </p:txBody>
      </p:sp>
      <p:sp>
        <p:nvSpPr>
          <p:cNvPr id="4" name="Footer Placeholder 3">
            <a:extLst>
              <a:ext uri="{FF2B5EF4-FFF2-40B4-BE49-F238E27FC236}">
                <a16:creationId xmlns:a16="http://schemas.microsoft.com/office/drawing/2014/main" id="{E4BBE346-F8EA-5D4A-1827-7D787786FE10}"/>
              </a:ext>
            </a:extLst>
          </p:cNvPr>
          <p:cNvSpPr>
            <a:spLocks noGrp="1"/>
          </p:cNvSpPr>
          <p:nvPr>
            <p:ph type="ftr" sz="quarter" idx="11"/>
          </p:nvPr>
        </p:nvSpPr>
        <p:spPr>
          <a:xfrm>
            <a:off x="1141411" y="6095308"/>
            <a:ext cx="6239309" cy="365125"/>
          </a:xfrm>
        </p:spPr>
        <p:txBody>
          <a:bodyPr>
            <a:normAutofit/>
          </a:bodyPr>
          <a:lstStyle/>
          <a:p>
            <a:pPr>
              <a:spcAft>
                <a:spcPts val="600"/>
              </a:spcAft>
            </a:pPr>
            <a:r>
              <a:rPr lang="en-US"/>
              <a:t>Automatic Target Recognition by Robotic Arm</a:t>
            </a:r>
          </a:p>
        </p:txBody>
      </p:sp>
      <p:sp>
        <p:nvSpPr>
          <p:cNvPr id="1033" name="Round Diagonal Corner Rectangle 6">
            <a:extLst>
              <a:ext uri="{FF2B5EF4-FFF2-40B4-BE49-F238E27FC236}">
                <a16:creationId xmlns:a16="http://schemas.microsoft.com/office/drawing/2014/main" id="{1E43660D-412A-41EF-9745-E92C0AC604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79FBB3-F329-D9B0-0BD0-BCB256112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107" r="1" b="18216"/>
          <a:stretch/>
        </p:blipFill>
        <p:spPr bwMode="auto">
          <a:xfrm>
            <a:off x="1302278" y="1136606"/>
            <a:ext cx="9584265" cy="457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4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89" name="Picture 2">
            <a:extLst>
              <a:ext uri="{FF2B5EF4-FFF2-40B4-BE49-F238E27FC236}">
                <a16:creationId xmlns:a16="http://schemas.microsoft.com/office/drawing/2014/main" id="{59FACE42-44B0-4185-8ED4-9043A78C860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91" name="Group 290">
            <a:extLst>
              <a:ext uri="{FF2B5EF4-FFF2-40B4-BE49-F238E27FC236}">
                <a16:creationId xmlns:a16="http://schemas.microsoft.com/office/drawing/2014/main" id="{A838DBA2-246D-4087-AE0A-6EA2B4B65AF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92" name="Group 291">
              <a:extLst>
                <a:ext uri="{FF2B5EF4-FFF2-40B4-BE49-F238E27FC236}">
                  <a16:creationId xmlns:a16="http://schemas.microsoft.com/office/drawing/2014/main" id="{B4406F95-9579-494D-BE1E-A012A7F4CB34}"/>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4" name="Rectangle 5">
                <a:extLst>
                  <a:ext uri="{FF2B5EF4-FFF2-40B4-BE49-F238E27FC236}">
                    <a16:creationId xmlns:a16="http://schemas.microsoft.com/office/drawing/2014/main" id="{4C8D671A-5C73-44CA-B6D0-7F3BC195BA67}"/>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5" name="Freeform 6">
                <a:extLst>
                  <a:ext uri="{FF2B5EF4-FFF2-40B4-BE49-F238E27FC236}">
                    <a16:creationId xmlns:a16="http://schemas.microsoft.com/office/drawing/2014/main" id="{F0DB3AC8-B5AD-4004-B0B9-74B58BECA0C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7">
                <a:extLst>
                  <a:ext uri="{FF2B5EF4-FFF2-40B4-BE49-F238E27FC236}">
                    <a16:creationId xmlns:a16="http://schemas.microsoft.com/office/drawing/2014/main" id="{F3B2C8F3-E236-45B2-B2E1-8460F8FD6DD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8">
                <a:extLst>
                  <a:ext uri="{FF2B5EF4-FFF2-40B4-BE49-F238E27FC236}">
                    <a16:creationId xmlns:a16="http://schemas.microsoft.com/office/drawing/2014/main" id="{761EE3AC-0BC2-4A29-AD58-5CB0EEFF96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9">
                <a:extLst>
                  <a:ext uri="{FF2B5EF4-FFF2-40B4-BE49-F238E27FC236}">
                    <a16:creationId xmlns:a16="http://schemas.microsoft.com/office/drawing/2014/main" id="{38DC43BE-83DD-43F3-A21F-9B58B1074FF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10">
                <a:extLst>
                  <a:ext uri="{FF2B5EF4-FFF2-40B4-BE49-F238E27FC236}">
                    <a16:creationId xmlns:a16="http://schemas.microsoft.com/office/drawing/2014/main" id="{112583CE-53E8-48F6-9F71-25A32BFD619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11">
                <a:extLst>
                  <a:ext uri="{FF2B5EF4-FFF2-40B4-BE49-F238E27FC236}">
                    <a16:creationId xmlns:a16="http://schemas.microsoft.com/office/drawing/2014/main" id="{229A7966-2C4F-4334-8FB7-08521F984D9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12">
                <a:extLst>
                  <a:ext uri="{FF2B5EF4-FFF2-40B4-BE49-F238E27FC236}">
                    <a16:creationId xmlns:a16="http://schemas.microsoft.com/office/drawing/2014/main" id="{656FCF6A-DF5B-42AA-83C4-22CD7B9947D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13">
                <a:extLst>
                  <a:ext uri="{FF2B5EF4-FFF2-40B4-BE49-F238E27FC236}">
                    <a16:creationId xmlns:a16="http://schemas.microsoft.com/office/drawing/2014/main" id="{E908B3EE-F31D-4E8D-BF3C-71F5B35F02F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14">
                <a:extLst>
                  <a:ext uri="{FF2B5EF4-FFF2-40B4-BE49-F238E27FC236}">
                    <a16:creationId xmlns:a16="http://schemas.microsoft.com/office/drawing/2014/main" id="{DA9F96D7-B42C-4F80-8F26-72388FE0C2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Freeform 15">
                <a:extLst>
                  <a:ext uri="{FF2B5EF4-FFF2-40B4-BE49-F238E27FC236}">
                    <a16:creationId xmlns:a16="http://schemas.microsoft.com/office/drawing/2014/main" id="{5C9D5861-5A45-408A-A25E-61ED661AD75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Line 16">
                <a:extLst>
                  <a:ext uri="{FF2B5EF4-FFF2-40B4-BE49-F238E27FC236}">
                    <a16:creationId xmlns:a16="http://schemas.microsoft.com/office/drawing/2014/main" id="{DEEF5DD7-13B2-4CBB-A1AE-193A618B0F0A}"/>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6" name="Freeform 17">
                <a:extLst>
                  <a:ext uri="{FF2B5EF4-FFF2-40B4-BE49-F238E27FC236}">
                    <a16:creationId xmlns:a16="http://schemas.microsoft.com/office/drawing/2014/main" id="{3D896DDA-5AD2-4360-9E65-A792131051C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18">
                <a:extLst>
                  <a:ext uri="{FF2B5EF4-FFF2-40B4-BE49-F238E27FC236}">
                    <a16:creationId xmlns:a16="http://schemas.microsoft.com/office/drawing/2014/main" id="{C088F3B1-D893-4078-8EAE-6A3776F6754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19">
                <a:extLst>
                  <a:ext uri="{FF2B5EF4-FFF2-40B4-BE49-F238E27FC236}">
                    <a16:creationId xmlns:a16="http://schemas.microsoft.com/office/drawing/2014/main" id="{23CCB367-42E1-4DEF-BABD-7457EB9F28C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20">
                <a:extLst>
                  <a:ext uri="{FF2B5EF4-FFF2-40B4-BE49-F238E27FC236}">
                    <a16:creationId xmlns:a16="http://schemas.microsoft.com/office/drawing/2014/main" id="{BAFD46CE-CD21-4C8E-8ACE-B1A0B74A904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Rectangle 21">
                <a:extLst>
                  <a:ext uri="{FF2B5EF4-FFF2-40B4-BE49-F238E27FC236}">
                    <a16:creationId xmlns:a16="http://schemas.microsoft.com/office/drawing/2014/main" id="{23980A26-1FFF-4434-A77C-C5A1C96A54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1" name="Freeform 22">
                <a:extLst>
                  <a:ext uri="{FF2B5EF4-FFF2-40B4-BE49-F238E27FC236}">
                    <a16:creationId xmlns:a16="http://schemas.microsoft.com/office/drawing/2014/main" id="{AE64C1E5-E917-4222-8080-3EF831FB464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23">
                <a:extLst>
                  <a:ext uri="{FF2B5EF4-FFF2-40B4-BE49-F238E27FC236}">
                    <a16:creationId xmlns:a16="http://schemas.microsoft.com/office/drawing/2014/main" id="{D4D42DE6-99E5-4D28-834E-6601A7DD93A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24">
                <a:extLst>
                  <a:ext uri="{FF2B5EF4-FFF2-40B4-BE49-F238E27FC236}">
                    <a16:creationId xmlns:a16="http://schemas.microsoft.com/office/drawing/2014/main" id="{194304B3-4C44-49E0-A677-19E2DA8CC9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25">
                <a:extLst>
                  <a:ext uri="{FF2B5EF4-FFF2-40B4-BE49-F238E27FC236}">
                    <a16:creationId xmlns:a16="http://schemas.microsoft.com/office/drawing/2014/main" id="{C726387F-F77D-4FB6-A177-1DC6115E849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Freeform 26">
                <a:extLst>
                  <a:ext uri="{FF2B5EF4-FFF2-40B4-BE49-F238E27FC236}">
                    <a16:creationId xmlns:a16="http://schemas.microsoft.com/office/drawing/2014/main" id="{2F09766D-0653-4646-BA37-8FC23294BA7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6" name="Freeform 27">
                <a:extLst>
                  <a:ext uri="{FF2B5EF4-FFF2-40B4-BE49-F238E27FC236}">
                    <a16:creationId xmlns:a16="http://schemas.microsoft.com/office/drawing/2014/main" id="{F50D9867-C9E0-462B-894F-B2F97E26AC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28">
                <a:extLst>
                  <a:ext uri="{FF2B5EF4-FFF2-40B4-BE49-F238E27FC236}">
                    <a16:creationId xmlns:a16="http://schemas.microsoft.com/office/drawing/2014/main" id="{44179987-9B3B-4BC1-9BDA-EC9F30A379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29">
                <a:extLst>
                  <a:ext uri="{FF2B5EF4-FFF2-40B4-BE49-F238E27FC236}">
                    <a16:creationId xmlns:a16="http://schemas.microsoft.com/office/drawing/2014/main" id="{EF0E5480-8C2D-4FFE-9357-938DF0642BB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30">
                <a:extLst>
                  <a:ext uri="{FF2B5EF4-FFF2-40B4-BE49-F238E27FC236}">
                    <a16:creationId xmlns:a16="http://schemas.microsoft.com/office/drawing/2014/main" id="{FDAC2F76-95E6-4EE4-8A26-47CDAE5C62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31">
                <a:extLst>
                  <a:ext uri="{FF2B5EF4-FFF2-40B4-BE49-F238E27FC236}">
                    <a16:creationId xmlns:a16="http://schemas.microsoft.com/office/drawing/2014/main" id="{249EB4AA-5D5B-4A3A-9F2D-6E4EDF2046C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93" name="Group 292">
              <a:extLst>
                <a:ext uri="{FF2B5EF4-FFF2-40B4-BE49-F238E27FC236}">
                  <a16:creationId xmlns:a16="http://schemas.microsoft.com/office/drawing/2014/main" id="{375D3DC5-0B19-4EA9-A350-6218AC28CDA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94" name="Freeform 32">
                <a:extLst>
                  <a:ext uri="{FF2B5EF4-FFF2-40B4-BE49-F238E27FC236}">
                    <a16:creationId xmlns:a16="http://schemas.microsoft.com/office/drawing/2014/main" id="{86B5A458-9418-4EDA-9B6F-E4754ABADF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33">
                <a:extLst>
                  <a:ext uri="{FF2B5EF4-FFF2-40B4-BE49-F238E27FC236}">
                    <a16:creationId xmlns:a16="http://schemas.microsoft.com/office/drawing/2014/main" id="{6307D20D-BE6F-4BFD-8A35-230A01AD726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34">
                <a:extLst>
                  <a:ext uri="{FF2B5EF4-FFF2-40B4-BE49-F238E27FC236}">
                    <a16:creationId xmlns:a16="http://schemas.microsoft.com/office/drawing/2014/main" id="{37A04039-8217-4B7F-8F43-4039DF087D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35">
                <a:extLst>
                  <a:ext uri="{FF2B5EF4-FFF2-40B4-BE49-F238E27FC236}">
                    <a16:creationId xmlns:a16="http://schemas.microsoft.com/office/drawing/2014/main" id="{CA6CE641-5DEB-4A06-B9C3-B726A334C21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36">
                <a:extLst>
                  <a:ext uri="{FF2B5EF4-FFF2-40B4-BE49-F238E27FC236}">
                    <a16:creationId xmlns:a16="http://schemas.microsoft.com/office/drawing/2014/main" id="{D08C7C1C-DF39-4479-94BD-47E71DE4221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37">
                <a:extLst>
                  <a:ext uri="{FF2B5EF4-FFF2-40B4-BE49-F238E27FC236}">
                    <a16:creationId xmlns:a16="http://schemas.microsoft.com/office/drawing/2014/main" id="{27C5EAA7-E449-48C0-9B14-E677E6ECF8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38">
                <a:extLst>
                  <a:ext uri="{FF2B5EF4-FFF2-40B4-BE49-F238E27FC236}">
                    <a16:creationId xmlns:a16="http://schemas.microsoft.com/office/drawing/2014/main" id="{AA6A8A39-39D4-41FE-9974-CB46106A73D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39">
                <a:extLst>
                  <a:ext uri="{FF2B5EF4-FFF2-40B4-BE49-F238E27FC236}">
                    <a16:creationId xmlns:a16="http://schemas.microsoft.com/office/drawing/2014/main" id="{433C6D82-AE91-4A0C-97C6-34399C9084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40">
                <a:extLst>
                  <a:ext uri="{FF2B5EF4-FFF2-40B4-BE49-F238E27FC236}">
                    <a16:creationId xmlns:a16="http://schemas.microsoft.com/office/drawing/2014/main" id="{D4C06E36-D233-423A-BC95-5B4D5BE35CB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Rectangle 41">
                <a:extLst>
                  <a:ext uri="{FF2B5EF4-FFF2-40B4-BE49-F238E27FC236}">
                    <a16:creationId xmlns:a16="http://schemas.microsoft.com/office/drawing/2014/main" id="{E1B0EEC1-CF7A-4761-B477-941DB41A83D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sp>
        <p:nvSpPr>
          <p:cNvPr id="4" name="Title 3">
            <a:extLst>
              <a:ext uri="{FF2B5EF4-FFF2-40B4-BE49-F238E27FC236}">
                <a16:creationId xmlns:a16="http://schemas.microsoft.com/office/drawing/2014/main" id="{CE21D8DB-32E9-5F7E-3CD9-814E521D8A79}"/>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sz="3600" b="1"/>
              <a:t>Algorithm</a:t>
            </a:r>
          </a:p>
        </p:txBody>
      </p:sp>
      <p:sp>
        <p:nvSpPr>
          <p:cNvPr id="6" name="Text Placeholder 5">
            <a:extLst>
              <a:ext uri="{FF2B5EF4-FFF2-40B4-BE49-F238E27FC236}">
                <a16:creationId xmlns:a16="http://schemas.microsoft.com/office/drawing/2014/main" id="{94076EAA-8B4D-68ED-E590-88397AB0F84E}"/>
              </a:ext>
            </a:extLst>
          </p:cNvPr>
          <p:cNvSpPr>
            <a:spLocks noGrp="1"/>
          </p:cNvSpPr>
          <p:nvPr>
            <p:ph type="body" sz="half" idx="2"/>
          </p:nvPr>
        </p:nvSpPr>
        <p:spPr>
          <a:xfrm>
            <a:off x="1141412" y="1730375"/>
            <a:ext cx="4844521" cy="4060826"/>
          </a:xfrm>
        </p:spPr>
        <p:txBody>
          <a:bodyPr vert="horz" lIns="91440" tIns="45720" rIns="91440" bIns="45720" rtlCol="0" anchor="ctr">
            <a:noAutofit/>
          </a:bodyPr>
          <a:lstStyle/>
          <a:p>
            <a:pPr indent="-228600" algn="just">
              <a:buFont typeface="Arial" panose="020B0604020202020204" pitchFamily="34" charset="0"/>
              <a:buChar char="•"/>
            </a:pPr>
            <a:endParaRPr lang="en-US" sz="1800" dirty="0"/>
          </a:p>
          <a:p>
            <a:pPr indent="-228600" algn="just">
              <a:buFont typeface="Arial" panose="020B0604020202020204" pitchFamily="34" charset="0"/>
              <a:buChar char="•"/>
            </a:pPr>
            <a:r>
              <a:rPr lang="en-US" sz="1800" dirty="0"/>
              <a:t>The </a:t>
            </a:r>
            <a:r>
              <a:rPr lang="en-US" sz="1800" dirty="0" err="1"/>
              <a:t>Swin</a:t>
            </a:r>
            <a:r>
              <a:rPr lang="en-US" sz="1800" dirty="0"/>
              <a:t> Transformer is a type of Vision Transformer. It builds hierarchical feature maps by merging image patches in deeper layers and has linear computation complexity to input image size due to computation of self-attention only within each local window</a:t>
            </a:r>
            <a:r>
              <a:rPr lang="en-US" sz="1800" b="1" dirty="0"/>
              <a:t>. </a:t>
            </a:r>
            <a:r>
              <a:rPr lang="en-US" sz="1800" dirty="0"/>
              <a:t>The </a:t>
            </a:r>
            <a:r>
              <a:rPr lang="en-US" sz="1800" dirty="0" err="1"/>
              <a:t>Swin</a:t>
            </a:r>
            <a:r>
              <a:rPr lang="en-US" sz="1800" dirty="0"/>
              <a:t> Transformer v2 is a variant of the Transformer architecture, which is a deep learning neural network used in natural language processing tasks such as language translation, text summarization, and sentiment analysis. </a:t>
            </a:r>
            <a:endParaRPr lang="en-US" sz="1800" b="1" dirty="0"/>
          </a:p>
          <a:p>
            <a:pPr indent="-228600" algn="just">
              <a:buFont typeface="Arial" panose="020B0604020202020204" pitchFamily="34" charset="0"/>
              <a:buChar char="•"/>
            </a:pPr>
            <a:endParaRPr lang="en-US" sz="1800" b="1" dirty="0"/>
          </a:p>
          <a:p>
            <a:pPr indent="-228600" algn="just">
              <a:buFont typeface="Arial" panose="020B0604020202020204" pitchFamily="34" charset="0"/>
              <a:buChar char="•"/>
            </a:pPr>
            <a:endParaRPr lang="en-US" sz="1800" b="1" dirty="0"/>
          </a:p>
        </p:txBody>
      </p:sp>
      <p:pic>
        <p:nvPicPr>
          <p:cNvPr id="9" name="Picture Placeholder 8" descr="A picture containing line, screenshot, parallel, solar cell&#10;&#10;Description automatically generated">
            <a:extLst>
              <a:ext uri="{FF2B5EF4-FFF2-40B4-BE49-F238E27FC236}">
                <a16:creationId xmlns:a16="http://schemas.microsoft.com/office/drawing/2014/main" id="{C57DEEA3-425A-70FF-D0D4-316E358F83AF}"/>
              </a:ext>
            </a:extLst>
          </p:cNvPr>
          <p:cNvPicPr>
            <a:picLocks noGrp="1" noChangeAspect="1"/>
          </p:cNvPicPr>
          <p:nvPr>
            <p:ph type="pic" idx="1"/>
          </p:nvPr>
        </p:nvPicPr>
        <p:blipFill rotWithShape="1">
          <a:blip r:embed="rId4"/>
          <a:srcRect l="10108" r="165" b="2"/>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Footer Placeholder 6">
            <a:extLst>
              <a:ext uri="{FF2B5EF4-FFF2-40B4-BE49-F238E27FC236}">
                <a16:creationId xmlns:a16="http://schemas.microsoft.com/office/drawing/2014/main" id="{C3E95513-D278-6956-9DB8-875C1113D417}"/>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Automatic Target Recognition by Robotic Arm</a:t>
            </a:r>
          </a:p>
        </p:txBody>
      </p:sp>
      <p:sp>
        <p:nvSpPr>
          <p:cNvPr id="8" name="Slide Number Placeholder 7">
            <a:extLst>
              <a:ext uri="{FF2B5EF4-FFF2-40B4-BE49-F238E27FC236}">
                <a16:creationId xmlns:a16="http://schemas.microsoft.com/office/drawing/2014/main" id="{C8FAE4D2-61DA-4452-E0BF-81AE76302D64}"/>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10</a:t>
            </a:fld>
            <a:endParaRPr lang="en-US"/>
          </a:p>
        </p:txBody>
      </p:sp>
      <p:sp>
        <p:nvSpPr>
          <p:cNvPr id="241" name="TextBox 240">
            <a:extLst>
              <a:ext uri="{FF2B5EF4-FFF2-40B4-BE49-F238E27FC236}">
                <a16:creationId xmlns:a16="http://schemas.microsoft.com/office/drawing/2014/main" id="{80262BB3-E062-A5ED-D6B5-423F667FBE7E}"/>
              </a:ext>
            </a:extLst>
          </p:cNvPr>
          <p:cNvSpPr txBox="1"/>
          <p:nvPr/>
        </p:nvSpPr>
        <p:spPr>
          <a:xfrm>
            <a:off x="6392335" y="5562048"/>
            <a:ext cx="4655075" cy="304789"/>
          </a:xfrm>
          <a:prstGeom prst="rect">
            <a:avLst/>
          </a:prstGeom>
          <a:solidFill>
            <a:srgbClr val="000000">
              <a:alpha val="50000"/>
            </a:srgbClr>
          </a:solidFill>
          <a:ln>
            <a:noFill/>
          </a:ln>
        </p:spPr>
        <p:txBody>
          <a:bodyPr wrap="square">
            <a:noAutofit/>
          </a:bodyPr>
          <a:lstStyle/>
          <a:p>
            <a:pPr marL="0" marR="0" algn="ctr">
              <a:lnSpc>
                <a:spcPct val="107000"/>
              </a:lnSpc>
              <a:spcBef>
                <a:spcPts val="0"/>
              </a:spcBef>
              <a:spcAft>
                <a:spcPts val="800"/>
              </a:spcAft>
            </a:pPr>
            <a:r>
              <a:rPr lang="en-US" sz="1300" kern="100" dirty="0">
                <a:solidFill>
                  <a:srgbClr val="FFFFFF"/>
                </a:solidFill>
                <a:effectLst/>
              </a:rPr>
              <a:t>Figure 1.3 </a:t>
            </a:r>
            <a:r>
              <a:rPr lang="en-US" sz="1300" kern="100" dirty="0" err="1">
                <a:solidFill>
                  <a:srgbClr val="FFFFFF"/>
                </a:solidFill>
                <a:effectLst/>
              </a:rPr>
              <a:t>Swin</a:t>
            </a:r>
            <a:r>
              <a:rPr lang="en-US" sz="1300" kern="100" dirty="0">
                <a:solidFill>
                  <a:srgbClr val="FFFFFF"/>
                </a:solidFill>
                <a:effectLst/>
              </a:rPr>
              <a:t> Transformer and </a:t>
            </a:r>
            <a:r>
              <a:rPr lang="en-US" sz="1300" kern="100" dirty="0" err="1">
                <a:solidFill>
                  <a:srgbClr val="FFFFFF"/>
                </a:solidFill>
                <a:effectLst/>
              </a:rPr>
              <a:t>ViT</a:t>
            </a:r>
            <a:r>
              <a:rPr lang="en-US" sz="1300" kern="100" dirty="0">
                <a:solidFill>
                  <a:srgbClr val="FFFFFF"/>
                </a:solidFill>
                <a:effectLst/>
              </a:rPr>
              <a:t> [2]</a:t>
            </a:r>
          </a:p>
        </p:txBody>
      </p:sp>
    </p:spTree>
    <p:extLst>
      <p:ext uri="{BB962C8B-B14F-4D97-AF65-F5344CB8AC3E}">
        <p14:creationId xmlns:p14="http://schemas.microsoft.com/office/powerpoint/2010/main" val="137550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97F791-5FFA-4164-899F-EB52EA72B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4E28A1A9-FB81-4816-AAEA-C3B4309469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9" name="Rectangle 18">
            <a:extLst>
              <a:ext uri="{FF2B5EF4-FFF2-40B4-BE49-F238E27FC236}">
                <a16:creationId xmlns:a16="http://schemas.microsoft.com/office/drawing/2014/main" id="{B773AB25-A422-41AA-9737-5E04C1966D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AF0552B8-DE8C-40DF-B29F-1728E6A1061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p:cNvSpPr>
            <a:spLocks noGrp="1"/>
          </p:cNvSpPr>
          <p:nvPr>
            <p:ph type="title"/>
          </p:nvPr>
        </p:nvSpPr>
        <p:spPr>
          <a:xfrm>
            <a:off x="855266" y="618518"/>
            <a:ext cx="2851417" cy="1478570"/>
          </a:xfrm>
        </p:spPr>
        <p:txBody>
          <a:bodyPr>
            <a:normAutofit/>
          </a:bodyPr>
          <a:lstStyle/>
          <a:p>
            <a:r>
              <a:rPr lang="en-US" sz="3200" b="1">
                <a:solidFill>
                  <a:srgbClr val="FFFFFF"/>
                </a:solidFill>
                <a:latin typeface="Calibri" panose="020F0502020204030204" pitchFamily="34" charset="0"/>
                <a:ea typeface="Calibri" panose="020F0502020204030204" pitchFamily="34" charset="0"/>
                <a:cs typeface="Times New Roman" panose="02020603050405020304" pitchFamily="18" charset="0"/>
              </a:rPr>
              <a:t>Architecture of Swin Transformer</a:t>
            </a:r>
            <a:r>
              <a:rPr lang="en-US" sz="3200" b="1">
                <a:solidFill>
                  <a:srgbClr val="FFFFFF"/>
                </a:solidFill>
              </a:rPr>
              <a:t> </a:t>
            </a:r>
            <a:endParaRPr lang="en-US" sz="3200">
              <a:solidFill>
                <a:srgbClr val="FFFFFF"/>
              </a:solidFill>
            </a:endParaRPr>
          </a:p>
        </p:txBody>
      </p:sp>
      <p:sp>
        <p:nvSpPr>
          <p:cNvPr id="12" name="Content Placeholder 11">
            <a:extLst>
              <a:ext uri="{FF2B5EF4-FFF2-40B4-BE49-F238E27FC236}">
                <a16:creationId xmlns:a16="http://schemas.microsoft.com/office/drawing/2014/main" id="{4A6C5C57-D59D-C4CE-B8BB-96A25978BF7E}"/>
              </a:ext>
            </a:extLst>
          </p:cNvPr>
          <p:cNvSpPr>
            <a:spLocks noGrp="1"/>
          </p:cNvSpPr>
          <p:nvPr>
            <p:ph idx="1"/>
          </p:nvPr>
        </p:nvSpPr>
        <p:spPr>
          <a:xfrm>
            <a:off x="844620" y="2249487"/>
            <a:ext cx="2862444" cy="3957302"/>
          </a:xfrm>
        </p:spPr>
        <p:txBody>
          <a:bodyPr>
            <a:normAutofit/>
          </a:bodyPr>
          <a:lstStyle/>
          <a:p>
            <a:pPr algn="just"/>
            <a:r>
              <a:rPr lang="en-US" sz="1600" dirty="0">
                <a:solidFill>
                  <a:srgbClr val="FFFFFF"/>
                </a:solidFill>
              </a:rPr>
              <a:t>The image is taken from camera then </a:t>
            </a:r>
            <a:r>
              <a:rPr lang="en-US" sz="1600" dirty="0" err="1">
                <a:solidFill>
                  <a:srgbClr val="FFFFFF"/>
                </a:solidFill>
              </a:rPr>
              <a:t>swin</a:t>
            </a:r>
            <a:r>
              <a:rPr lang="en-US" sz="1600" dirty="0">
                <a:solidFill>
                  <a:srgbClr val="FFFFFF"/>
                </a:solidFill>
              </a:rPr>
              <a:t> transformer resize the image and converted it into the patches and pass through different stages. Then apply linear embedding line that generate the deeper layer of different dimensions on patches and make </a:t>
            </a:r>
            <a:r>
              <a:rPr lang="en-US" sz="1600" dirty="0" err="1">
                <a:solidFill>
                  <a:srgbClr val="FFFFFF"/>
                </a:solidFill>
              </a:rPr>
              <a:t>swin</a:t>
            </a:r>
            <a:r>
              <a:rPr lang="en-US" sz="1600" dirty="0">
                <a:solidFill>
                  <a:srgbClr val="FFFFFF"/>
                </a:solidFill>
              </a:rPr>
              <a:t> transformer block that maintain the number of patches.</a:t>
            </a:r>
          </a:p>
        </p:txBody>
      </p:sp>
      <p:grpSp>
        <p:nvGrpSpPr>
          <p:cNvPr id="23" name="Group 22">
            <a:extLst>
              <a:ext uri="{FF2B5EF4-FFF2-40B4-BE49-F238E27FC236}">
                <a16:creationId xmlns:a16="http://schemas.microsoft.com/office/drawing/2014/main" id="{6AD0D387-1584-4477-B5F8-52B50D4F220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22C90122-8CF0-4164-B596-168DE41D39A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E74D534E-37A6-4D27-9C47-0B2F0527838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1C1C156E-D2E0-468A-9B19-79521D69BF5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14C97F11-4F6C-4DFF-89BC-3AEA5B7FF74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773C2106-77CE-42E1-839F-925EAEBB2F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E2807D33-BD1F-4B09-8D93-63C06DB3C0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84BDF3E8-157B-47D1-AF8E-FE1EFF0612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68B482B5-E0FD-406A-99B2-297DF333546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B8750F30-12E8-410B-8709-78F1EF3BBE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B2D030A-4700-4CC4-A971-F119F8372C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B4E516DB-F66E-4E88-8CAA-67153F5618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DF749FDD-DD56-4DC9-A379-77E1106981DC}"/>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6AD95087-E0AF-45D3-B824-EFFCBBECDE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2D21010F-3DE2-4881-B9D5-3415C4E05D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2AFDF4BC-8E99-4A2C-9EF2-4B98A05C2E3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BB8EAEE8-22EA-4103-A02E-5043474C4BE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7148ABD2-E447-429F-B97E-86494051C101}"/>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99900F4A-F8CA-456E-9FA0-34572621C09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DF5CD0A9-E49B-4968-886B-41C1A66D232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7E462582-7383-4272-A323-85C9D137C4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CB472F67-7C37-4D80-B346-DE30D44B55A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19A8AE83-358F-4D4E-91C7-F09E35097A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C4B79436-9285-45DE-A9FB-B3DD7507380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B0BF8BF3-C90A-483A-B61E-13D2C41FBAC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31011274-F329-444B-9B06-69DD2EC4490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DB8B1D39-5B9A-4B4E-849B-A5821A24600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336ECD63-75C2-4A32-A31B-30BB3097240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Content Placeholder 3" descr="A diagram of a block diagram&#10;&#10;Description automatically generated with low confidence">
            <a:extLst>
              <a:ext uri="{FF2B5EF4-FFF2-40B4-BE49-F238E27FC236}">
                <a16:creationId xmlns:a16="http://schemas.microsoft.com/office/drawing/2014/main" id="{531CAD7B-933F-8798-82F5-991F44ED1B28}"/>
              </a:ext>
            </a:extLst>
          </p:cNvPr>
          <p:cNvPicPr>
            <a:picLocks/>
          </p:cNvPicPr>
          <p:nvPr/>
        </p:nvPicPr>
        <p:blipFill rotWithShape="1">
          <a:blip r:embed="rId3"/>
          <a:srcRect l="3178" t="37696" r="5233" b="9959"/>
          <a:stretch/>
        </p:blipFill>
        <p:spPr bwMode="auto">
          <a:xfrm>
            <a:off x="4711778" y="2546658"/>
            <a:ext cx="6844045" cy="1760180"/>
          </a:xfrm>
          <a:prstGeom prst="rect">
            <a:avLst/>
          </a:prstGeom>
          <a:extLst>
            <a:ext uri="{53640926-AAD7-44D8-BBD7-CCE9431645EC}">
              <a14:shadowObscured xmlns:a14="http://schemas.microsoft.com/office/drawing/2010/main"/>
            </a:ext>
          </a:extLst>
        </p:spPr>
      </p:pic>
      <p:sp>
        <p:nvSpPr>
          <p:cNvPr id="7" name="Footer Placeholder 6">
            <a:extLst>
              <a:ext uri="{FF2B5EF4-FFF2-40B4-BE49-F238E27FC236}">
                <a16:creationId xmlns:a16="http://schemas.microsoft.com/office/drawing/2014/main" id="{32E9F3CE-C2FF-0C19-66BC-F2F9895D16E2}"/>
              </a:ext>
            </a:extLst>
          </p:cNvPr>
          <p:cNvSpPr>
            <a:spLocks noGrp="1"/>
          </p:cNvSpPr>
          <p:nvPr>
            <p:ph type="ftr" sz="quarter" idx="11"/>
          </p:nvPr>
        </p:nvSpPr>
        <p:spPr>
          <a:xfrm>
            <a:off x="4711779" y="6353463"/>
            <a:ext cx="3231026" cy="365125"/>
          </a:xfrm>
        </p:spPr>
        <p:txBody>
          <a:bodyPr>
            <a:normAutofit/>
          </a:bodyPr>
          <a:lstStyle/>
          <a:p>
            <a:pPr>
              <a:spcAft>
                <a:spcPts val="600"/>
              </a:spcAft>
            </a:pPr>
            <a:r>
              <a:rPr lang="en-US">
                <a:solidFill>
                  <a:schemeClr val="tx1"/>
                </a:solidFill>
              </a:rPr>
              <a:t>Automatic Target Recognition by Robotic Arm</a:t>
            </a:r>
          </a:p>
        </p:txBody>
      </p:sp>
      <p:sp>
        <p:nvSpPr>
          <p:cNvPr id="8" name="Slide Number Placeholder 7">
            <a:extLst>
              <a:ext uri="{FF2B5EF4-FFF2-40B4-BE49-F238E27FC236}">
                <a16:creationId xmlns:a16="http://schemas.microsoft.com/office/drawing/2014/main" id="{5114DCEF-8DFD-78A3-B3CE-141F58CEF9B3}"/>
              </a:ext>
            </a:extLst>
          </p:cNvPr>
          <p:cNvSpPr>
            <a:spLocks noGrp="1"/>
          </p:cNvSpPr>
          <p:nvPr>
            <p:ph type="sldNum" sz="quarter" idx="12"/>
          </p:nvPr>
        </p:nvSpPr>
        <p:spPr>
          <a:xfrm>
            <a:off x="10784734" y="6353462"/>
            <a:ext cx="771089" cy="365125"/>
          </a:xfrm>
        </p:spPr>
        <p:txBody>
          <a:bodyPr>
            <a:normAutofit/>
          </a:bodyPr>
          <a:lstStyle/>
          <a:p>
            <a:pPr>
              <a:spcAft>
                <a:spcPts val="600"/>
              </a:spcAft>
            </a:pPr>
            <a:fld id="{6D22F896-40B5-4ADD-8801-0D06FADFA095}" type="slidenum">
              <a:rPr lang="en-US">
                <a:solidFill>
                  <a:schemeClr val="tx1"/>
                </a:solidFill>
              </a:rPr>
              <a:pPr>
                <a:spcAft>
                  <a:spcPts val="600"/>
                </a:spcAft>
              </a:pPr>
              <a:t>11</a:t>
            </a:fld>
            <a:endParaRPr lang="en-US">
              <a:solidFill>
                <a:schemeClr val="tx1"/>
              </a:solidFill>
            </a:endParaRPr>
          </a:p>
        </p:txBody>
      </p:sp>
    </p:spTree>
    <p:extLst>
      <p:ext uri="{BB962C8B-B14F-4D97-AF65-F5344CB8AC3E}">
        <p14:creationId xmlns:p14="http://schemas.microsoft.com/office/powerpoint/2010/main" val="88548954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18C4-340B-FA27-9BB7-676AFBD70A98}"/>
              </a:ext>
            </a:extLst>
          </p:cNvPr>
          <p:cNvSpPr>
            <a:spLocks noGrp="1"/>
          </p:cNvSpPr>
          <p:nvPr>
            <p:ph type="title"/>
          </p:nvPr>
        </p:nvSpPr>
        <p:spPr>
          <a:xfrm>
            <a:off x="1141413" y="618518"/>
            <a:ext cx="9905998" cy="1478570"/>
          </a:xfrm>
        </p:spPr>
        <p:txBody>
          <a:bodyPr>
            <a:normAutofit/>
          </a:bodyPr>
          <a:lstStyle/>
          <a:p>
            <a:pPr algn="ctr"/>
            <a:r>
              <a:rPr lang="en-US" b="1">
                <a:latin typeface="+mn-lt"/>
                <a:ea typeface="Cambria" panose="02040503050406030204" pitchFamily="18" charset="0"/>
              </a:rPr>
              <a:t>Robotic arm</a:t>
            </a:r>
            <a:endParaRPr lang="en-US"/>
          </a:p>
        </p:txBody>
      </p:sp>
      <p:sp>
        <p:nvSpPr>
          <p:cNvPr id="10" name="Content Placeholder 2">
            <a:extLst>
              <a:ext uri="{FF2B5EF4-FFF2-40B4-BE49-F238E27FC236}">
                <a16:creationId xmlns:a16="http://schemas.microsoft.com/office/drawing/2014/main" id="{D8E92507-D865-0536-E029-BADAFE7032F7}"/>
              </a:ext>
            </a:extLst>
          </p:cNvPr>
          <p:cNvSpPr>
            <a:spLocks noGrp="1"/>
          </p:cNvSpPr>
          <p:nvPr>
            <p:ph idx="1"/>
          </p:nvPr>
        </p:nvSpPr>
        <p:spPr>
          <a:xfrm>
            <a:off x="1141412" y="2249487"/>
            <a:ext cx="4844521" cy="3541714"/>
          </a:xfrm>
        </p:spPr>
        <p:txBody>
          <a:bodyPr anchor="ctr">
            <a:normAutofit fontScale="92500" lnSpcReduction="20000"/>
          </a:bodyPr>
          <a:lstStyle/>
          <a:p>
            <a:pPr marL="342900" marR="0" indent="-342900" algn="just">
              <a:lnSpc>
                <a:spcPct val="110000"/>
              </a:lnSpc>
              <a:spcBef>
                <a:spcPts val="0"/>
              </a:spcBef>
              <a:spcAft>
                <a:spcPts val="800"/>
              </a:spcAft>
              <a:buFont typeface="Wingdings" panose="05000000000000000000" pitchFamily="2" charset="2"/>
              <a:buChar char="Ø"/>
            </a:pPr>
            <a:r>
              <a:rPr lang="en-US" sz="2200" dirty="0">
                <a:latin typeface="Times New Roman" panose="02020603050405020304" pitchFamily="18" charset="0"/>
                <a:ea typeface="Calibri" panose="020F0502020204030204" pitchFamily="34" charset="0"/>
                <a:cs typeface="Times New Roman" panose="02020603050405020304" pitchFamily="18" charset="0"/>
              </a:rPr>
              <a:t>A robotic arm functions and operates much like the arm of a human, with joints that can move in different directions. </a:t>
            </a:r>
          </a:p>
          <a:p>
            <a:pPr marL="342900" marR="0" indent="-342900" algn="just">
              <a:lnSpc>
                <a:spcPct val="110000"/>
              </a:lnSpc>
              <a:spcBef>
                <a:spcPts val="0"/>
              </a:spcBef>
              <a:spcAft>
                <a:spcPts val="800"/>
              </a:spcAft>
              <a:buFont typeface="Wingdings" panose="05000000000000000000" pitchFamily="2" charset="2"/>
              <a:buChar char="Ø"/>
            </a:pPr>
            <a:r>
              <a:rPr lang="en-US" sz="2200" dirty="0">
                <a:latin typeface="Times New Roman" panose="02020603050405020304" pitchFamily="18" charset="0"/>
                <a:ea typeface="Calibri" panose="020F0502020204030204" pitchFamily="34" charset="0"/>
                <a:cs typeface="Times New Roman" panose="02020603050405020304" pitchFamily="18" charset="0"/>
              </a:rPr>
              <a:t>As the robotic arm picks and places objects it offers something that most other machines cannot. Robotic arm consist of five joints that are Base, Shoulder, Elbow, Wrist and Jaws or Gripper. </a:t>
            </a:r>
          </a:p>
          <a:p>
            <a:pPr marL="342900" marR="0" indent="-342900" algn="just">
              <a:lnSpc>
                <a:spcPct val="110000"/>
              </a:lnSpc>
              <a:spcBef>
                <a:spcPts val="0"/>
              </a:spcBef>
              <a:spcAft>
                <a:spcPts val="800"/>
              </a:spcAft>
              <a:buFont typeface="Wingdings" panose="05000000000000000000" pitchFamily="2" charset="2"/>
              <a:buChar char="Ø"/>
            </a:pPr>
            <a:r>
              <a:rPr lang="en-US" sz="2200" dirty="0">
                <a:latin typeface="Times New Roman" panose="02020603050405020304" pitchFamily="18" charset="0"/>
                <a:ea typeface="Calibri" panose="020F0502020204030204" pitchFamily="34" charset="0"/>
                <a:cs typeface="Times New Roman" panose="02020603050405020304" pitchFamily="18" charset="0"/>
              </a:rPr>
              <a:t>It has 5 servo motors .Each motor is controlled by Arduino and is moved in accordance with the Arduino code.</a:t>
            </a:r>
          </a:p>
          <a:p>
            <a:pPr>
              <a:lnSpc>
                <a:spcPct val="110000"/>
              </a:lnSpc>
            </a:pPr>
            <a:endParaRPr lang="en-US" sz="1700" dirty="0"/>
          </a:p>
        </p:txBody>
      </p:sp>
      <p:pic>
        <p:nvPicPr>
          <p:cNvPr id="4" name="Picture 3">
            <a:extLst>
              <a:ext uri="{FF2B5EF4-FFF2-40B4-BE49-F238E27FC236}">
                <a16:creationId xmlns:a16="http://schemas.microsoft.com/office/drawing/2014/main" id="{78276A2A-CA32-49B2-4A86-12EC7A8AE008}"/>
              </a:ext>
            </a:extLst>
          </p:cNvPr>
          <p:cNvPicPr>
            <a:picLocks noChangeAspect="1"/>
          </p:cNvPicPr>
          <p:nvPr/>
        </p:nvPicPr>
        <p:blipFill rotWithShape="1">
          <a:blip r:embed="rId3"/>
          <a:srcRect t="15645" r="-2" b="-2"/>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Footer Placeholder 6">
            <a:extLst>
              <a:ext uri="{FF2B5EF4-FFF2-40B4-BE49-F238E27FC236}">
                <a16:creationId xmlns:a16="http://schemas.microsoft.com/office/drawing/2014/main" id="{61B3095A-F7D2-0A28-E913-722CBCD653B4}"/>
              </a:ext>
            </a:extLst>
          </p:cNvPr>
          <p:cNvSpPr>
            <a:spLocks noGrp="1"/>
          </p:cNvSpPr>
          <p:nvPr>
            <p:ph type="ftr" sz="quarter" idx="11"/>
          </p:nvPr>
        </p:nvSpPr>
        <p:spPr>
          <a:xfrm>
            <a:off x="1141411" y="5883275"/>
            <a:ext cx="6239309" cy="365125"/>
          </a:xfrm>
        </p:spPr>
        <p:txBody>
          <a:bodyPr>
            <a:normAutofit/>
          </a:bodyPr>
          <a:lstStyle/>
          <a:p>
            <a:pPr>
              <a:spcAft>
                <a:spcPts val="600"/>
              </a:spcAft>
            </a:pPr>
            <a:r>
              <a:rPr lang="en-US"/>
              <a:t>Automatic Target Recognition by Robotic Arm</a:t>
            </a:r>
          </a:p>
        </p:txBody>
      </p:sp>
      <p:sp>
        <p:nvSpPr>
          <p:cNvPr id="8" name="Slide Number Placeholder 7">
            <a:extLst>
              <a:ext uri="{FF2B5EF4-FFF2-40B4-BE49-F238E27FC236}">
                <a16:creationId xmlns:a16="http://schemas.microsoft.com/office/drawing/2014/main" id="{37509836-3298-7192-8AE7-378241481BC5}"/>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12</a:t>
            </a:fld>
            <a:endParaRPr lang="en-US"/>
          </a:p>
        </p:txBody>
      </p:sp>
      <p:sp>
        <p:nvSpPr>
          <p:cNvPr id="5" name="TextBox 4">
            <a:extLst>
              <a:ext uri="{FF2B5EF4-FFF2-40B4-BE49-F238E27FC236}">
                <a16:creationId xmlns:a16="http://schemas.microsoft.com/office/drawing/2014/main" id="{A8F96B5F-67C8-592F-58B7-7B8926594EBA}"/>
              </a:ext>
            </a:extLst>
          </p:cNvPr>
          <p:cNvSpPr txBox="1"/>
          <p:nvPr/>
        </p:nvSpPr>
        <p:spPr>
          <a:xfrm>
            <a:off x="6375404" y="5603425"/>
            <a:ext cx="6102350" cy="281231"/>
          </a:xfrm>
          <a:prstGeom prst="rect">
            <a:avLst/>
          </a:prstGeom>
          <a:noFill/>
        </p:spPr>
        <p:txBody>
          <a:bodyPr wrap="square">
            <a:spAutoFit/>
          </a:bodyPr>
          <a:lstStyle/>
          <a:p>
            <a:pPr marL="0" marR="0">
              <a:lnSpc>
                <a:spcPct val="107000"/>
              </a:lnSpc>
              <a:spcBef>
                <a:spcPts val="0"/>
              </a:spcBef>
              <a:spcAft>
                <a:spcPts val="800"/>
              </a:spcAft>
            </a:pPr>
            <a:r>
              <a:rPr lang="en-US" sz="1200" kern="100" dirty="0">
                <a:effectLst/>
                <a:highlight>
                  <a:srgbClr val="000000"/>
                </a:highlight>
                <a:latin typeface="Calibri" panose="020F0502020204030204" pitchFamily="34" charset="0"/>
                <a:ea typeface="Calibri" panose="020F0502020204030204" pitchFamily="34" charset="0"/>
                <a:cs typeface="Arial" panose="020B0604020202020204" pitchFamily="34" charset="0"/>
              </a:rPr>
              <a:t>4DOF robotic arm</a:t>
            </a:r>
          </a:p>
        </p:txBody>
      </p:sp>
    </p:spTree>
    <p:extLst>
      <p:ext uri="{BB962C8B-B14F-4D97-AF65-F5344CB8AC3E}">
        <p14:creationId xmlns:p14="http://schemas.microsoft.com/office/powerpoint/2010/main" val="757781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F868FB-00D1-E59E-AC75-69ACF9E3A34A}"/>
              </a:ext>
            </a:extLst>
          </p:cNvPr>
          <p:cNvSpPr>
            <a:spLocks noGrp="1"/>
          </p:cNvSpPr>
          <p:nvPr>
            <p:ph type="title"/>
          </p:nvPr>
        </p:nvSpPr>
        <p:spPr/>
        <p:txBody>
          <a:bodyPr/>
          <a:lstStyle/>
          <a:p>
            <a:r>
              <a:rPr lang="en-US" sz="3600" b="1" dirty="0">
                <a:latin typeface="+mn-lt"/>
                <a:cs typeface="Times New Roman" pitchFamily="18" charset="0"/>
              </a:rPr>
              <a:t>System Design and Implementation</a:t>
            </a:r>
            <a:endParaRPr lang="en-US" dirty="0"/>
          </a:p>
        </p:txBody>
      </p:sp>
      <p:sp>
        <p:nvSpPr>
          <p:cNvPr id="8" name="Text Placeholder 7">
            <a:extLst>
              <a:ext uri="{FF2B5EF4-FFF2-40B4-BE49-F238E27FC236}">
                <a16:creationId xmlns:a16="http://schemas.microsoft.com/office/drawing/2014/main" id="{DD4381A4-038A-C5B6-7E2B-3D217D848664}"/>
              </a:ext>
            </a:extLst>
          </p:cNvPr>
          <p:cNvSpPr>
            <a:spLocks noGrp="1"/>
          </p:cNvSpPr>
          <p:nvPr>
            <p:ph type="body" idx="1"/>
          </p:nvPr>
        </p:nvSpPr>
        <p:spPr/>
        <p:txBody>
          <a:bodyPr/>
          <a:lstStyle/>
          <a:p>
            <a:r>
              <a:rPr lang="en-US" sz="2400" b="1" dirty="0">
                <a:latin typeface="Calibri" panose="020F0502020204030204" pitchFamily="34" charset="0"/>
                <a:ea typeface="Calibri" panose="020F0502020204030204" pitchFamily="34" charset="0"/>
                <a:cs typeface="Times New Roman" panose="02020603050405020304" pitchFamily="18" charset="0"/>
              </a:rPr>
              <a:t>Hardware</a:t>
            </a:r>
            <a:r>
              <a:rPr lang="en-US" sz="2800" b="1" dirty="0">
                <a:latin typeface="Calibri" panose="020F0502020204030204" pitchFamily="34" charset="0"/>
                <a:ea typeface="Calibri" panose="020F0502020204030204" pitchFamily="34" charset="0"/>
                <a:cs typeface="Times New Roman" panose="02020603050405020304" pitchFamily="18" charset="0"/>
              </a:rPr>
              <a:t>:</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ACDF405A-E8F7-8483-5011-0D04964BFDED}"/>
              </a:ext>
            </a:extLst>
          </p:cNvPr>
          <p:cNvSpPr>
            <a:spLocks noGrp="1"/>
          </p:cNvSpPr>
          <p:nvPr>
            <p:ph sz="half" idx="2"/>
          </p:nvPr>
        </p:nvSpPr>
        <p:spPr/>
        <p:txBody>
          <a:bodyPr>
            <a:normAutofit/>
          </a:bodyPr>
          <a:lstStyle/>
          <a:p>
            <a:r>
              <a:rPr lang="en-US" sz="2000" dirty="0"/>
              <a:t>OAK-D</a:t>
            </a:r>
          </a:p>
          <a:p>
            <a:endParaRPr lang="en-US" sz="2000" dirty="0"/>
          </a:p>
          <a:p>
            <a:r>
              <a:rPr lang="en-US" sz="2000" dirty="0"/>
              <a:t>Swin Transformer</a:t>
            </a:r>
          </a:p>
          <a:p>
            <a:endParaRPr lang="en-US" sz="2000" dirty="0"/>
          </a:p>
          <a:p>
            <a:r>
              <a:rPr lang="en-US" sz="2000" dirty="0"/>
              <a:t>GPU </a:t>
            </a:r>
            <a:r>
              <a:rPr lang="en-US" sz="2000" dirty="0" err="1"/>
              <a:t>Rtx</a:t>
            </a:r>
            <a:r>
              <a:rPr lang="en-US" sz="2000" dirty="0"/>
              <a:t> 3090</a:t>
            </a:r>
          </a:p>
          <a:p>
            <a:endParaRPr lang="en-US" sz="2000" dirty="0"/>
          </a:p>
        </p:txBody>
      </p:sp>
      <p:sp>
        <p:nvSpPr>
          <p:cNvPr id="11" name="Content Placeholder 10">
            <a:extLst>
              <a:ext uri="{FF2B5EF4-FFF2-40B4-BE49-F238E27FC236}">
                <a16:creationId xmlns:a16="http://schemas.microsoft.com/office/drawing/2014/main" id="{DC6A3DF5-A62A-999E-3A00-72BF787B064E}"/>
              </a:ext>
            </a:extLst>
          </p:cNvPr>
          <p:cNvSpPr>
            <a:spLocks noGrp="1"/>
          </p:cNvSpPr>
          <p:nvPr>
            <p:ph sz="quarter" idx="4"/>
          </p:nvPr>
        </p:nvSpPr>
        <p:spPr/>
        <p:txBody>
          <a:bodyPr>
            <a:normAutofit/>
          </a:bodyPr>
          <a:lstStyle/>
          <a:p>
            <a:r>
              <a:rPr lang="en-US" sz="2000" dirty="0"/>
              <a:t>Robotic Arm</a:t>
            </a:r>
          </a:p>
          <a:p>
            <a:endParaRPr lang="en-US" sz="2000" dirty="0"/>
          </a:p>
          <a:p>
            <a:r>
              <a:rPr lang="en-US" sz="2000" kern="1200" dirty="0"/>
              <a:t>Servo Motor</a:t>
            </a:r>
          </a:p>
          <a:p>
            <a:endParaRPr lang="en-US" sz="2000" kern="1200" dirty="0"/>
          </a:p>
          <a:p>
            <a:r>
              <a:rPr lang="en-US" sz="2000" kern="1200" dirty="0"/>
              <a:t> Arduino Uno</a:t>
            </a:r>
          </a:p>
          <a:p>
            <a:endParaRPr lang="en-US" sz="2000" dirty="0"/>
          </a:p>
        </p:txBody>
      </p:sp>
      <p:sp>
        <p:nvSpPr>
          <p:cNvPr id="12" name="Rectangle 11">
            <a:extLst>
              <a:ext uri="{FF2B5EF4-FFF2-40B4-BE49-F238E27FC236}">
                <a16:creationId xmlns:a16="http://schemas.microsoft.com/office/drawing/2014/main" id="{1DB56AB3-1C2B-4C5E-1D0F-0D100D093824}"/>
              </a:ext>
            </a:extLst>
          </p:cNvPr>
          <p:cNvSpPr/>
          <p:nvPr/>
        </p:nvSpPr>
        <p:spPr>
          <a:xfrm>
            <a:off x="4234595" y="4096029"/>
            <a:ext cx="1031121" cy="549427"/>
          </a:xfrm>
          <a:prstGeom prst="rect">
            <a:avLst/>
          </a:prstGeom>
          <a:blipFill dpi="0" rotWithShape="1">
            <a:blip r:embed="rId2" cstate="print">
              <a:extLst>
                <a:ext uri="{28A0092B-C50C-407E-A947-70E740481C1C}">
                  <a14:useLocalDpi xmlns:a14="http://schemas.microsoft.com/office/drawing/2010/main" val="0"/>
                </a:ext>
              </a:extLst>
            </a:blip>
            <a:srcRect/>
            <a:stretch>
              <a:fillRect l="-10000" r="-7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2">
            <a:extLst>
              <a:ext uri="{FF2B5EF4-FFF2-40B4-BE49-F238E27FC236}">
                <a16:creationId xmlns:a16="http://schemas.microsoft.com/office/drawing/2014/main" id="{A6E720CF-0EE1-F326-A32E-B9F32D05DCC8}"/>
              </a:ext>
            </a:extLst>
          </p:cNvPr>
          <p:cNvSpPr/>
          <p:nvPr/>
        </p:nvSpPr>
        <p:spPr>
          <a:xfrm>
            <a:off x="4036355" y="5003158"/>
            <a:ext cx="1427602" cy="738790"/>
          </a:xfrm>
          <a:prstGeom prst="rect">
            <a:avLst/>
          </a:prstGeom>
          <a:blipFill dpi="0" rotWithShape="1">
            <a:blip r:embed="rId3" cstate="print">
              <a:extLst>
                <a:ext uri="{28A0092B-C50C-407E-A947-70E740481C1C}">
                  <a14:useLocalDpi xmlns:a14="http://schemas.microsoft.com/office/drawing/2010/main" val="0"/>
                </a:ext>
              </a:extLst>
            </a:blip>
            <a:srcRect/>
            <a:stretch>
              <a:fillRect l="-3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ectangle 13">
            <a:extLst>
              <a:ext uri="{FF2B5EF4-FFF2-40B4-BE49-F238E27FC236}">
                <a16:creationId xmlns:a16="http://schemas.microsoft.com/office/drawing/2014/main" id="{E26B5684-815B-6828-43BB-8245E4256C4B}"/>
              </a:ext>
            </a:extLst>
          </p:cNvPr>
          <p:cNvSpPr/>
          <p:nvPr/>
        </p:nvSpPr>
        <p:spPr>
          <a:xfrm>
            <a:off x="8877507" y="3025936"/>
            <a:ext cx="998968" cy="958852"/>
          </a:xfrm>
          <a:prstGeom prst="rect">
            <a:avLst/>
          </a:prstGeom>
          <a:blipFill>
            <a:blip r:embed="rId4" cstate="print">
              <a:extLst>
                <a:ext uri="{28A0092B-C50C-407E-A947-70E740481C1C}">
                  <a14:useLocalDpi xmlns:a14="http://schemas.microsoft.com/office/drawing/2010/main" val="0"/>
                </a:ext>
              </a:extLst>
            </a:blip>
            <a:srcRect/>
            <a:stretch>
              <a:fillRect t="-8000" b="-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42E7F97-264E-BAF8-E0C3-82CB38FB047B}"/>
              </a:ext>
            </a:extLst>
          </p:cNvPr>
          <p:cNvSpPr/>
          <p:nvPr/>
        </p:nvSpPr>
        <p:spPr>
          <a:xfrm>
            <a:off x="8777648" y="3972754"/>
            <a:ext cx="1323806" cy="846737"/>
          </a:xfrm>
          <a:prstGeom prst="rect">
            <a:avLst/>
          </a:prstGeom>
          <a:blipFill>
            <a:blip r:embed="rId5" cstate="print">
              <a:extLst>
                <a:ext uri="{28A0092B-C50C-407E-A947-70E740481C1C}">
                  <a14:useLocalDpi xmlns:a14="http://schemas.microsoft.com/office/drawing/2010/main" val="0"/>
                </a:ext>
              </a:extLst>
            </a:blip>
            <a:srcRect/>
            <a:stretch>
              <a:fillRect l="-2000" r="-2000"/>
            </a:stretch>
          </a:blipFill>
          <a:effectLst>
            <a:outerShdw blurRad="50800" dist="38100" dir="5400000" algn="t" rotWithShape="0">
              <a:prstClr val="black">
                <a:alpha val="40000"/>
              </a:prstClr>
            </a:outerShdw>
          </a:effectLst>
        </p:spPr>
        <p:style>
          <a:lnRef idx="0">
            <a:schemeClr val="accent1">
              <a:hueOff val="0"/>
              <a:satOff val="0"/>
              <a:lumOff val="0"/>
              <a:alphaOff val="0"/>
            </a:schemeClr>
          </a:lnRef>
          <a:fillRef idx="1">
            <a:scrgbClr r="0" g="0" b="0"/>
          </a:fillRef>
          <a:effectRef idx="0">
            <a:scrgbClr r="0" g="0" b="0"/>
          </a:effectRef>
          <a:fontRef idx="minor">
            <a:schemeClr val="dk1">
              <a:hueOff val="0"/>
              <a:satOff val="0"/>
              <a:lumOff val="0"/>
              <a:alphaOff val="0"/>
            </a:schemeClr>
          </a:fontRef>
        </p:style>
      </p:sp>
      <p:sp>
        <p:nvSpPr>
          <p:cNvPr id="16" name="Rectangle 15">
            <a:extLst>
              <a:ext uri="{FF2B5EF4-FFF2-40B4-BE49-F238E27FC236}">
                <a16:creationId xmlns:a16="http://schemas.microsoft.com/office/drawing/2014/main" id="{07F65337-640F-8E58-23D7-A4474BCB06E6}"/>
              </a:ext>
            </a:extLst>
          </p:cNvPr>
          <p:cNvSpPr/>
          <p:nvPr/>
        </p:nvSpPr>
        <p:spPr>
          <a:xfrm>
            <a:off x="8877507" y="5055511"/>
            <a:ext cx="1215526" cy="591898"/>
          </a:xfrm>
          <a:prstGeom prst="rect">
            <a:avLst/>
          </a:prstGeom>
          <a:blipFill>
            <a:blip r:embed="rId6" cstate="print">
              <a:extLst>
                <a:ext uri="{28A0092B-C50C-407E-A947-70E740481C1C}">
                  <a14:useLocalDpi xmlns:a14="http://schemas.microsoft.com/office/drawing/2010/main" val="0"/>
                </a:ext>
              </a:extLst>
            </a:blip>
            <a:srcRect/>
            <a:stretch>
              <a:fillRect t="-18000" b="-1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026" name="Picture 2">
            <a:extLst>
              <a:ext uri="{FF2B5EF4-FFF2-40B4-BE49-F238E27FC236}">
                <a16:creationId xmlns:a16="http://schemas.microsoft.com/office/drawing/2014/main" id="{EC1B56F6-16F9-E98C-2182-4BE30F2B7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4167185" y="3025935"/>
            <a:ext cx="1165940" cy="87182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45C905C-5379-3857-644A-472DC9C953A8}"/>
              </a:ext>
            </a:extLst>
          </p:cNvPr>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a:extLst>
              <a:ext uri="{FF2B5EF4-FFF2-40B4-BE49-F238E27FC236}">
                <a16:creationId xmlns:a16="http://schemas.microsoft.com/office/drawing/2014/main" id="{F88AECC6-0403-0450-1D94-D650712F4F1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59596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EB5C6-DDEA-E507-2150-3AF9F9EEDB8F}"/>
              </a:ext>
            </a:extLst>
          </p:cNvPr>
          <p:cNvSpPr>
            <a:spLocks noGrp="1"/>
          </p:cNvSpPr>
          <p:nvPr>
            <p:ph type="title"/>
          </p:nvPr>
        </p:nvSpPr>
        <p:spPr/>
        <p:txBody>
          <a:bodyPr/>
          <a:lstStyle/>
          <a:p>
            <a:r>
              <a:rPr lang="en-US" sz="3600" b="1" dirty="0">
                <a:latin typeface="+mn-lt"/>
                <a:cs typeface="Times New Roman" pitchFamily="18" charset="0"/>
              </a:rPr>
              <a:t> System Design and Implementation(Cont..</a:t>
            </a:r>
            <a:endParaRPr lang="en-US" dirty="0"/>
          </a:p>
        </p:txBody>
      </p:sp>
      <p:sp>
        <p:nvSpPr>
          <p:cNvPr id="8" name="Content Placeholder 7">
            <a:extLst>
              <a:ext uri="{FF2B5EF4-FFF2-40B4-BE49-F238E27FC236}">
                <a16:creationId xmlns:a16="http://schemas.microsoft.com/office/drawing/2014/main" id="{B16D85A5-CF84-8492-DE80-C66481E514EF}"/>
              </a:ext>
            </a:extLst>
          </p:cNvPr>
          <p:cNvSpPr>
            <a:spLocks noGrp="1"/>
          </p:cNvSpPr>
          <p:nvPr>
            <p:ph idx="1"/>
          </p:nvPr>
        </p:nvSpPr>
        <p:spPr>
          <a:xfrm>
            <a:off x="1141412" y="2238233"/>
            <a:ext cx="9905999" cy="3541714"/>
          </a:xfrm>
        </p:spPr>
        <p:txBody>
          <a:bodyPr/>
          <a:lstStyle/>
          <a:p>
            <a:pPr lvl="0"/>
            <a:r>
              <a:rPr lang="en-US" b="1" dirty="0"/>
              <a:t>Software:</a:t>
            </a:r>
          </a:p>
        </p:txBody>
      </p:sp>
      <p:sp>
        <p:nvSpPr>
          <p:cNvPr id="9" name="Rectangle 8">
            <a:extLst>
              <a:ext uri="{FF2B5EF4-FFF2-40B4-BE49-F238E27FC236}">
                <a16:creationId xmlns:a16="http://schemas.microsoft.com/office/drawing/2014/main" id="{9B1F26DF-F356-34B3-3CA0-B9FA1E78FCA9}"/>
              </a:ext>
            </a:extLst>
          </p:cNvPr>
          <p:cNvSpPr/>
          <p:nvPr/>
        </p:nvSpPr>
        <p:spPr>
          <a:xfrm>
            <a:off x="1890316" y="3684909"/>
            <a:ext cx="2216630" cy="1407133"/>
          </a:xfrm>
          <a:prstGeom prst="rect">
            <a:avLst/>
          </a:prstGeom>
          <a:blipFill>
            <a:blip r:embed="rId2">
              <a:extLst>
                <a:ext uri="{28A0092B-C50C-407E-A947-70E740481C1C}">
                  <a14:useLocalDpi xmlns:a14="http://schemas.microsoft.com/office/drawing/2010/main" val="0"/>
                </a:ext>
              </a:extLst>
            </a:blip>
            <a:srcRect/>
            <a:stretch>
              <a:fillRect l="-18000" r="-18000"/>
            </a:stretch>
          </a:blipFill>
          <a:ln>
            <a:solidFill>
              <a:schemeClr val="accent1"/>
            </a:solidFill>
          </a:ln>
        </p:spPr>
        <p:style>
          <a:lnRef idx="2">
            <a:scrgbClr r="0" g="0" b="0"/>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a16="http://schemas.microsoft.com/office/drawing/2014/main" id="{F3B0C987-E2BA-2862-5469-D637F4E021D5}"/>
              </a:ext>
            </a:extLst>
          </p:cNvPr>
          <p:cNvSpPr/>
          <p:nvPr/>
        </p:nvSpPr>
        <p:spPr>
          <a:xfrm>
            <a:off x="4619482" y="3652153"/>
            <a:ext cx="2216630" cy="1436741"/>
          </a:xfrm>
          <a:prstGeom prst="rect">
            <a:avLst/>
          </a:prstGeom>
          <a:blipFill>
            <a:blip r:embed="rId3">
              <a:extLst>
                <a:ext uri="{28A0092B-C50C-407E-A947-70E740481C1C}">
                  <a14:useLocalDpi xmlns:a14="http://schemas.microsoft.com/office/drawing/2010/main" val="0"/>
                </a:ext>
              </a:extLst>
            </a:blip>
            <a:srcRect/>
            <a:stretch>
              <a:fillRect l="-26000" r="-26000"/>
            </a:stretch>
          </a:blipFill>
          <a:ln>
            <a:solidFill>
              <a:schemeClr val="accent1"/>
            </a:solidFill>
          </a:ln>
        </p:spPr>
        <p:style>
          <a:lnRef idx="2">
            <a:scrgbClr r="0" g="0" b="0"/>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12" name="TextBox 11">
            <a:extLst>
              <a:ext uri="{FF2B5EF4-FFF2-40B4-BE49-F238E27FC236}">
                <a16:creationId xmlns:a16="http://schemas.microsoft.com/office/drawing/2014/main" id="{97D5D941-999C-3FFD-8F22-BF53331D6F43}"/>
              </a:ext>
            </a:extLst>
          </p:cNvPr>
          <p:cNvSpPr txBox="1"/>
          <p:nvPr/>
        </p:nvSpPr>
        <p:spPr>
          <a:xfrm>
            <a:off x="5194196" y="5192222"/>
            <a:ext cx="6101366" cy="369332"/>
          </a:xfrm>
          <a:prstGeom prst="rect">
            <a:avLst/>
          </a:prstGeom>
          <a:noFill/>
        </p:spPr>
        <p:txBody>
          <a:bodyPr wrap="square">
            <a:spAutoFit/>
          </a:bodyPr>
          <a:lstStyle/>
          <a:p>
            <a:pPr lvl="0"/>
            <a:r>
              <a:rPr lang="en-US" dirty="0">
                <a:highlight>
                  <a:srgbClr val="000000"/>
                </a:highlight>
              </a:rPr>
              <a:t>Arduino</a:t>
            </a:r>
          </a:p>
        </p:txBody>
      </p:sp>
      <p:sp>
        <p:nvSpPr>
          <p:cNvPr id="15" name="TextBox 14">
            <a:extLst>
              <a:ext uri="{FF2B5EF4-FFF2-40B4-BE49-F238E27FC236}">
                <a16:creationId xmlns:a16="http://schemas.microsoft.com/office/drawing/2014/main" id="{8761E520-70C2-44D2-0056-F1394442D1E3}"/>
              </a:ext>
            </a:extLst>
          </p:cNvPr>
          <p:cNvSpPr txBox="1"/>
          <p:nvPr/>
        </p:nvSpPr>
        <p:spPr>
          <a:xfrm>
            <a:off x="7616985" y="5227271"/>
            <a:ext cx="6101366" cy="369332"/>
          </a:xfrm>
          <a:prstGeom prst="rect">
            <a:avLst/>
          </a:prstGeom>
          <a:noFill/>
        </p:spPr>
        <p:txBody>
          <a:bodyPr wrap="square">
            <a:spAutoFit/>
          </a:bodyPr>
          <a:lstStyle/>
          <a:p>
            <a:pPr lvl="0"/>
            <a:r>
              <a:rPr lang="en-US" dirty="0">
                <a:highlight>
                  <a:srgbClr val="000000"/>
                </a:highlight>
              </a:rPr>
              <a:t>Google Collab</a:t>
            </a:r>
          </a:p>
        </p:txBody>
      </p:sp>
      <p:sp>
        <p:nvSpPr>
          <p:cNvPr id="17" name="TextBox 16">
            <a:extLst>
              <a:ext uri="{FF2B5EF4-FFF2-40B4-BE49-F238E27FC236}">
                <a16:creationId xmlns:a16="http://schemas.microsoft.com/office/drawing/2014/main" id="{4011A3D9-05A0-8232-1490-E1949471F0E2}"/>
              </a:ext>
            </a:extLst>
          </p:cNvPr>
          <p:cNvSpPr txBox="1"/>
          <p:nvPr/>
        </p:nvSpPr>
        <p:spPr>
          <a:xfrm>
            <a:off x="2096038" y="5192222"/>
            <a:ext cx="6999666" cy="369332"/>
          </a:xfrm>
          <a:prstGeom prst="rect">
            <a:avLst/>
          </a:prstGeom>
          <a:noFill/>
        </p:spPr>
        <p:txBody>
          <a:bodyPr wrap="square">
            <a:spAutoFit/>
          </a:bodyPr>
          <a:lstStyle/>
          <a:p>
            <a:pPr lvl="0"/>
            <a:r>
              <a:rPr lang="en-US" dirty="0">
                <a:highlight>
                  <a:srgbClr val="000000"/>
                </a:highlight>
              </a:rPr>
              <a:t>Open CV python</a:t>
            </a:r>
          </a:p>
        </p:txBody>
      </p:sp>
      <p:pic>
        <p:nvPicPr>
          <p:cNvPr id="2052" name="Picture 4">
            <a:extLst>
              <a:ext uri="{FF2B5EF4-FFF2-40B4-BE49-F238E27FC236}">
                <a16:creationId xmlns:a16="http://schemas.microsoft.com/office/drawing/2014/main" id="{E3689477-BA0E-82F0-9B79-0E5177F0F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422" y="3456303"/>
            <a:ext cx="2102607" cy="210260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B58B977A-58A9-08F0-7514-FF0D9D871B2B}"/>
              </a:ext>
            </a:extLst>
          </p:cNvPr>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a:extLst>
              <a:ext uri="{FF2B5EF4-FFF2-40B4-BE49-F238E27FC236}">
                <a16:creationId xmlns:a16="http://schemas.microsoft.com/office/drawing/2014/main" id="{EC414755-CC9D-A3A4-6107-58824B970AC5}"/>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785953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252" name="Rectangle 251">
            <a:extLst>
              <a:ext uri="{FF2B5EF4-FFF2-40B4-BE49-F238E27FC236}">
                <a16:creationId xmlns:a16="http://schemas.microsoft.com/office/drawing/2014/main" id="{C2E4E997-8672-4FFD-B8EC-9932A8E471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54" name="Picture 2">
            <a:extLst>
              <a:ext uri="{FF2B5EF4-FFF2-40B4-BE49-F238E27FC236}">
                <a16:creationId xmlns:a16="http://schemas.microsoft.com/office/drawing/2014/main" id="{FE6BA9E6-1D9E-4D30-B528-D49FA1342E4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A833FD2-C048-82E0-55A2-2B1E4F969B27}"/>
              </a:ext>
            </a:extLst>
          </p:cNvPr>
          <p:cNvSpPr>
            <a:spLocks noGrp="1"/>
          </p:cNvSpPr>
          <p:nvPr>
            <p:ph type="title"/>
          </p:nvPr>
        </p:nvSpPr>
        <p:spPr>
          <a:xfrm>
            <a:off x="1141413" y="618518"/>
            <a:ext cx="4459286" cy="1478570"/>
          </a:xfrm>
        </p:spPr>
        <p:txBody>
          <a:bodyPr>
            <a:normAutofit/>
          </a:bodyPr>
          <a:lstStyle/>
          <a:p>
            <a:r>
              <a:rPr lang="en-US" sz="3200" b="1" dirty="0"/>
              <a:t>METHODOLOGY </a:t>
            </a:r>
          </a:p>
        </p:txBody>
      </p:sp>
      <p:sp>
        <p:nvSpPr>
          <p:cNvPr id="247" name="Content Placeholder 2">
            <a:extLst>
              <a:ext uri="{FF2B5EF4-FFF2-40B4-BE49-F238E27FC236}">
                <a16:creationId xmlns:a16="http://schemas.microsoft.com/office/drawing/2014/main" id="{5BF5350A-9550-F8FE-DF4B-464EC2985CC3}"/>
              </a:ext>
            </a:extLst>
          </p:cNvPr>
          <p:cNvSpPr>
            <a:spLocks noGrp="1"/>
          </p:cNvSpPr>
          <p:nvPr>
            <p:ph idx="1"/>
          </p:nvPr>
        </p:nvSpPr>
        <p:spPr>
          <a:xfrm>
            <a:off x="1141412" y="2249487"/>
            <a:ext cx="4459287" cy="3965046"/>
          </a:xfrm>
        </p:spPr>
        <p:txBody>
          <a:bodyPr>
            <a:normAutofit fontScale="77500" lnSpcReduction="20000"/>
          </a:bodyPr>
          <a:lstStyle/>
          <a:p>
            <a:pPr marL="457200" indent="-457200" algn="just">
              <a:lnSpc>
                <a:spcPct val="110000"/>
              </a:lnSpc>
              <a:buFont typeface="+mj-lt"/>
              <a:buAutoNum type="arabicPeriod"/>
            </a:pPr>
            <a:r>
              <a:rPr lang="en-US" dirty="0">
                <a:latin typeface="Times New Roman" panose="02020603050405020304" pitchFamily="18" charset="0"/>
                <a:cs typeface="Times New Roman" panose="02020603050405020304" pitchFamily="18" charset="0"/>
              </a:rPr>
              <a:t>Image is taken from the camera as frames.</a:t>
            </a:r>
          </a:p>
          <a:p>
            <a:pPr marL="457200" indent="-457200" algn="just">
              <a:lnSpc>
                <a:spcPct val="110000"/>
              </a:lnSpc>
              <a:buFont typeface="+mj-lt"/>
              <a:buAutoNum type="arabicPeriod"/>
            </a:pPr>
            <a:r>
              <a:rPr lang="en-US" dirty="0">
                <a:latin typeface="Times New Roman" panose="02020603050405020304" pitchFamily="18" charset="0"/>
                <a:cs typeface="Times New Roman" panose="02020603050405020304" pitchFamily="18" charset="0"/>
              </a:rPr>
              <a:t>Camera is connected to computer system. </a:t>
            </a:r>
          </a:p>
          <a:p>
            <a:pPr marL="457200" indent="-457200" algn="just">
              <a:lnSpc>
                <a:spcPct val="110000"/>
              </a:lnSpc>
              <a:buFont typeface="+mj-lt"/>
              <a:buAutoNum type="arabicPeriod"/>
            </a:pPr>
            <a:r>
              <a:rPr lang="en-US" dirty="0">
                <a:latin typeface="Times New Roman" panose="02020603050405020304" pitchFamily="18" charset="0"/>
                <a:cs typeface="Times New Roman" panose="02020603050405020304" pitchFamily="18" charset="0"/>
              </a:rPr>
              <a:t>Our project proposed algorithm of </a:t>
            </a:r>
            <a:r>
              <a:rPr lang="en-US" dirty="0" err="1">
                <a:latin typeface="Times New Roman" panose="02020603050405020304" pitchFamily="18" charset="0"/>
                <a:cs typeface="Times New Roman" panose="02020603050405020304" pitchFamily="18" charset="0"/>
              </a:rPr>
              <a:t>swin</a:t>
            </a:r>
            <a:r>
              <a:rPr lang="en-US" dirty="0">
                <a:latin typeface="Times New Roman" panose="02020603050405020304" pitchFamily="18" charset="0"/>
                <a:cs typeface="Times New Roman" panose="02020603050405020304" pitchFamily="18" charset="0"/>
              </a:rPr>
              <a:t> transformer that integrate with </a:t>
            </a:r>
            <a:r>
              <a:rPr lang="en-US" dirty="0" err="1">
                <a:latin typeface="Times New Roman" panose="02020603050405020304" pitchFamily="18" charset="0"/>
                <a:cs typeface="Times New Roman" panose="02020603050405020304" pitchFamily="18" charset="0"/>
              </a:rPr>
              <a:t>Swin</a:t>
            </a:r>
            <a:r>
              <a:rPr lang="en-US" dirty="0">
                <a:latin typeface="Times New Roman" panose="02020603050405020304" pitchFamily="18" charset="0"/>
                <a:cs typeface="Times New Roman" panose="02020603050405020304" pitchFamily="18" charset="0"/>
              </a:rPr>
              <a:t> which build features map by merging image patches(shown in gray) in deeper layer.</a:t>
            </a:r>
          </a:p>
          <a:p>
            <a:pPr marL="457200" indent="-457200" algn="just">
              <a:lnSpc>
                <a:spcPct val="110000"/>
              </a:lnSpc>
              <a:buFont typeface="+mj-lt"/>
              <a:buAutoNum type="arabicPeriod"/>
            </a:pPr>
            <a:r>
              <a:rPr lang="en-US" dirty="0">
                <a:latin typeface="Times New Roman" panose="02020603050405020304" pitchFamily="18" charset="0"/>
                <a:cs typeface="Times New Roman" panose="02020603050405020304" pitchFamily="18" charset="0"/>
              </a:rPr>
              <a:t>After processing it will be handed to the controller, that move the motors according to the coordinates and robotic arm moves accordingly.</a:t>
            </a:r>
          </a:p>
          <a:p>
            <a:pPr>
              <a:lnSpc>
                <a:spcPct val="110000"/>
              </a:lnSpc>
            </a:pPr>
            <a:endParaRPr lang="en-US" sz="1700" dirty="0"/>
          </a:p>
        </p:txBody>
      </p:sp>
      <p:pic>
        <p:nvPicPr>
          <p:cNvPr id="5" name="Picture 4" descr="Electronics protoboard">
            <a:extLst>
              <a:ext uri="{FF2B5EF4-FFF2-40B4-BE49-F238E27FC236}">
                <a16:creationId xmlns:a16="http://schemas.microsoft.com/office/drawing/2014/main" id="{57B56D86-6E75-D6F8-E90D-BA2255CEFC28}"/>
              </a:ext>
            </a:extLst>
          </p:cNvPr>
          <p:cNvPicPr>
            <a:picLocks noChangeAspect="1"/>
          </p:cNvPicPr>
          <p:nvPr/>
        </p:nvPicPr>
        <p:blipFill rotWithShape="1">
          <a:blip r:embed="rId4"/>
          <a:srcRect l="10438" r="44442" b="-1"/>
          <a:stretch/>
        </p:blipFill>
        <p:spPr>
          <a:xfrm>
            <a:off x="6932831" y="618518"/>
            <a:ext cx="3782617"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Footer Placeholder 6">
            <a:extLst>
              <a:ext uri="{FF2B5EF4-FFF2-40B4-BE49-F238E27FC236}">
                <a16:creationId xmlns:a16="http://schemas.microsoft.com/office/drawing/2014/main" id="{2D2245DC-7AB4-BC22-5248-636D714F5B5F}"/>
              </a:ext>
            </a:extLst>
          </p:cNvPr>
          <p:cNvSpPr>
            <a:spLocks noGrp="1"/>
          </p:cNvSpPr>
          <p:nvPr>
            <p:ph type="ftr" sz="quarter" idx="11"/>
          </p:nvPr>
        </p:nvSpPr>
        <p:spPr>
          <a:xfrm>
            <a:off x="1141411" y="6340473"/>
            <a:ext cx="6239309" cy="365125"/>
          </a:xfrm>
        </p:spPr>
        <p:txBody>
          <a:bodyPr>
            <a:normAutofit/>
          </a:bodyPr>
          <a:lstStyle/>
          <a:p>
            <a:pPr>
              <a:spcAft>
                <a:spcPts val="600"/>
              </a:spcAft>
            </a:pPr>
            <a:r>
              <a:rPr lang="en-US"/>
              <a:t>Automatic Target Recognition by Robotic Arm</a:t>
            </a:r>
          </a:p>
        </p:txBody>
      </p:sp>
      <p:grpSp>
        <p:nvGrpSpPr>
          <p:cNvPr id="256" name="Group 255">
            <a:extLst>
              <a:ext uri="{FF2B5EF4-FFF2-40B4-BE49-F238E27FC236}">
                <a16:creationId xmlns:a16="http://schemas.microsoft.com/office/drawing/2014/main" id="{453E4DEE-E996-40F8-8635-0FF43D7348F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7" name="Rectangle 5">
              <a:extLst>
                <a:ext uri="{FF2B5EF4-FFF2-40B4-BE49-F238E27FC236}">
                  <a16:creationId xmlns:a16="http://schemas.microsoft.com/office/drawing/2014/main" id="{08BD1D3E-43CE-49EB-A424-0738950C642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8" name="Freeform 6">
              <a:extLst>
                <a:ext uri="{FF2B5EF4-FFF2-40B4-BE49-F238E27FC236}">
                  <a16:creationId xmlns:a16="http://schemas.microsoft.com/office/drawing/2014/main" id="{E9182037-E3FA-489A-95D5-29E4248420D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7">
              <a:extLst>
                <a:ext uri="{FF2B5EF4-FFF2-40B4-BE49-F238E27FC236}">
                  <a16:creationId xmlns:a16="http://schemas.microsoft.com/office/drawing/2014/main" id="{E8864E76-AD7F-4BEE-B3F6-A78FA42AEFA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8">
              <a:extLst>
                <a:ext uri="{FF2B5EF4-FFF2-40B4-BE49-F238E27FC236}">
                  <a16:creationId xmlns:a16="http://schemas.microsoft.com/office/drawing/2014/main" id="{8AD071B3-046D-4479-91FE-01E9AD7C8AA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9">
              <a:extLst>
                <a:ext uri="{FF2B5EF4-FFF2-40B4-BE49-F238E27FC236}">
                  <a16:creationId xmlns:a16="http://schemas.microsoft.com/office/drawing/2014/main" id="{91D776F5-E902-4A4D-A75D-A46E063C9F3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Freeform 10">
              <a:extLst>
                <a:ext uri="{FF2B5EF4-FFF2-40B4-BE49-F238E27FC236}">
                  <a16:creationId xmlns:a16="http://schemas.microsoft.com/office/drawing/2014/main" id="{EBED8F24-A998-4952-AB68-E2074F0746F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3" name="Freeform 11">
              <a:extLst>
                <a:ext uri="{FF2B5EF4-FFF2-40B4-BE49-F238E27FC236}">
                  <a16:creationId xmlns:a16="http://schemas.microsoft.com/office/drawing/2014/main" id="{74D7A646-8CDC-49B3-9C44-3EF38DB426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12">
              <a:extLst>
                <a:ext uri="{FF2B5EF4-FFF2-40B4-BE49-F238E27FC236}">
                  <a16:creationId xmlns:a16="http://schemas.microsoft.com/office/drawing/2014/main" id="{D4E99D14-E4F4-419B-9AAF-8D1CEAB28A2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Freeform 13">
              <a:extLst>
                <a:ext uri="{FF2B5EF4-FFF2-40B4-BE49-F238E27FC236}">
                  <a16:creationId xmlns:a16="http://schemas.microsoft.com/office/drawing/2014/main" id="{377E106C-5445-4A52-9F7E-DA173874429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6" name="Freeform 14">
              <a:extLst>
                <a:ext uri="{FF2B5EF4-FFF2-40B4-BE49-F238E27FC236}">
                  <a16:creationId xmlns:a16="http://schemas.microsoft.com/office/drawing/2014/main" id="{752BFE96-D378-4BAE-A64B-F851A34C47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15">
              <a:extLst>
                <a:ext uri="{FF2B5EF4-FFF2-40B4-BE49-F238E27FC236}">
                  <a16:creationId xmlns:a16="http://schemas.microsoft.com/office/drawing/2014/main" id="{B88FFB19-5A5E-4078-B467-9D4ABD21BD9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Line 16">
              <a:extLst>
                <a:ext uri="{FF2B5EF4-FFF2-40B4-BE49-F238E27FC236}">
                  <a16:creationId xmlns:a16="http://schemas.microsoft.com/office/drawing/2014/main" id="{11042975-3D19-4728-BCDA-D3F5CD633EDB}"/>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9" name="Freeform 17">
              <a:extLst>
                <a:ext uri="{FF2B5EF4-FFF2-40B4-BE49-F238E27FC236}">
                  <a16:creationId xmlns:a16="http://schemas.microsoft.com/office/drawing/2014/main" id="{A28972BD-D2E1-4DCA-A907-2E3B6F6066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18">
              <a:extLst>
                <a:ext uri="{FF2B5EF4-FFF2-40B4-BE49-F238E27FC236}">
                  <a16:creationId xmlns:a16="http://schemas.microsoft.com/office/drawing/2014/main" id="{1C806824-5C2D-4747-B038-69EE4074B3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19">
              <a:extLst>
                <a:ext uri="{FF2B5EF4-FFF2-40B4-BE49-F238E27FC236}">
                  <a16:creationId xmlns:a16="http://schemas.microsoft.com/office/drawing/2014/main" id="{3B33F710-16D7-4F48-BFCA-66C9CA2352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20">
              <a:extLst>
                <a:ext uri="{FF2B5EF4-FFF2-40B4-BE49-F238E27FC236}">
                  <a16:creationId xmlns:a16="http://schemas.microsoft.com/office/drawing/2014/main" id="{6C8C8ED4-90FA-4E97-AAF0-D5D51E6A935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3" name="Rectangle 21">
              <a:extLst>
                <a:ext uri="{FF2B5EF4-FFF2-40B4-BE49-F238E27FC236}">
                  <a16:creationId xmlns:a16="http://schemas.microsoft.com/office/drawing/2014/main" id="{6C5EB9C1-B25F-4172-8A96-5950ECC828FC}"/>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4" name="Freeform 22">
              <a:extLst>
                <a:ext uri="{FF2B5EF4-FFF2-40B4-BE49-F238E27FC236}">
                  <a16:creationId xmlns:a16="http://schemas.microsoft.com/office/drawing/2014/main" id="{097E6E8A-9373-4655-882B-21715CCE97E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5" name="Freeform 23">
              <a:extLst>
                <a:ext uri="{FF2B5EF4-FFF2-40B4-BE49-F238E27FC236}">
                  <a16:creationId xmlns:a16="http://schemas.microsoft.com/office/drawing/2014/main" id="{EB8CC766-1206-4372-ACAF-8230AF4D54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6" name="Freeform 24">
              <a:extLst>
                <a:ext uri="{FF2B5EF4-FFF2-40B4-BE49-F238E27FC236}">
                  <a16:creationId xmlns:a16="http://schemas.microsoft.com/office/drawing/2014/main" id="{1C8E2511-2489-47B2-9C19-C410910DD9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7" name="Freeform 25">
              <a:extLst>
                <a:ext uri="{FF2B5EF4-FFF2-40B4-BE49-F238E27FC236}">
                  <a16:creationId xmlns:a16="http://schemas.microsoft.com/office/drawing/2014/main" id="{D7820196-0A47-47EF-832C-A688E8977D6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8" name="Freeform 26">
              <a:extLst>
                <a:ext uri="{FF2B5EF4-FFF2-40B4-BE49-F238E27FC236}">
                  <a16:creationId xmlns:a16="http://schemas.microsoft.com/office/drawing/2014/main" id="{4982E0BF-34AE-48A3-AD6B-E0F3CD05DB3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9" name="Freeform 27">
              <a:extLst>
                <a:ext uri="{FF2B5EF4-FFF2-40B4-BE49-F238E27FC236}">
                  <a16:creationId xmlns:a16="http://schemas.microsoft.com/office/drawing/2014/main" id="{CD34643B-9DF2-4310-8868-48252C3393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0" name="Freeform 28">
              <a:extLst>
                <a:ext uri="{FF2B5EF4-FFF2-40B4-BE49-F238E27FC236}">
                  <a16:creationId xmlns:a16="http://schemas.microsoft.com/office/drawing/2014/main" id="{4E020C4E-AF64-44A8-B830-779541D8D54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1" name="Freeform 29">
              <a:extLst>
                <a:ext uri="{FF2B5EF4-FFF2-40B4-BE49-F238E27FC236}">
                  <a16:creationId xmlns:a16="http://schemas.microsoft.com/office/drawing/2014/main" id="{D97BC3D3-B1B3-4825-9169-BBEF1DBCF05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2" name="Freeform 30">
              <a:extLst>
                <a:ext uri="{FF2B5EF4-FFF2-40B4-BE49-F238E27FC236}">
                  <a16:creationId xmlns:a16="http://schemas.microsoft.com/office/drawing/2014/main" id="{A750DC4F-1DAF-470E-98C6-6C68DEB933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3" name="Freeform 31">
              <a:extLst>
                <a:ext uri="{FF2B5EF4-FFF2-40B4-BE49-F238E27FC236}">
                  <a16:creationId xmlns:a16="http://schemas.microsoft.com/office/drawing/2014/main" id="{2F99594A-5BBD-4E10-A818-8BE52B7D952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8" name="Slide Number Placeholder 7">
            <a:extLst>
              <a:ext uri="{FF2B5EF4-FFF2-40B4-BE49-F238E27FC236}">
                <a16:creationId xmlns:a16="http://schemas.microsoft.com/office/drawing/2014/main" id="{5AC3A193-ADAA-6B5B-0F8B-EDA37DBFE88B}"/>
              </a:ext>
            </a:extLst>
          </p:cNvPr>
          <p:cNvSpPr>
            <a:spLocks noGrp="1"/>
          </p:cNvSpPr>
          <p:nvPr>
            <p:ph type="sldNum" sz="quarter" idx="12"/>
          </p:nvPr>
        </p:nvSpPr>
        <p:spPr>
          <a:xfrm>
            <a:off x="10276321" y="6340472"/>
            <a:ext cx="771089" cy="365125"/>
          </a:xfrm>
        </p:spPr>
        <p:txBody>
          <a:bodyPr>
            <a:normAutofit/>
          </a:bodyPr>
          <a:lstStyle/>
          <a:p>
            <a:pPr>
              <a:spcAft>
                <a:spcPts val="600"/>
              </a:spcAft>
            </a:pPr>
            <a:fld id="{6D22F896-40B5-4ADD-8801-0D06FADFA095}" type="slidenum">
              <a:rPr lang="en-US" smtClean="0"/>
              <a:pPr>
                <a:spcAft>
                  <a:spcPts val="600"/>
                </a:spcAft>
              </a:pPr>
              <a:t>15</a:t>
            </a:fld>
            <a:endParaRPr lang="en-US"/>
          </a:p>
        </p:txBody>
      </p:sp>
    </p:spTree>
    <p:extLst>
      <p:ext uri="{BB962C8B-B14F-4D97-AF65-F5344CB8AC3E}">
        <p14:creationId xmlns:p14="http://schemas.microsoft.com/office/powerpoint/2010/main" val="165637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DAF9-5E3A-7AC6-BDCD-77D874BCE14D}"/>
              </a:ext>
            </a:extLst>
          </p:cNvPr>
          <p:cNvSpPr>
            <a:spLocks noGrp="1"/>
          </p:cNvSpPr>
          <p:nvPr>
            <p:ph type="title"/>
          </p:nvPr>
        </p:nvSpPr>
        <p:spPr>
          <a:xfrm>
            <a:off x="1141411" y="519796"/>
            <a:ext cx="9905998" cy="1478570"/>
          </a:xfrm>
        </p:spPr>
        <p:txBody>
          <a:bodyPr/>
          <a:lstStyle/>
          <a:p>
            <a:r>
              <a:rPr lang="en-US" sz="3600" b="1" dirty="0">
                <a:latin typeface="+mn-lt"/>
                <a:cs typeface="Times New Roman" pitchFamily="18" charset="0"/>
              </a:rPr>
              <a:t> System Design and Implementation(Cont..</a:t>
            </a:r>
            <a:endParaRPr lang="en-US" dirty="0"/>
          </a:p>
        </p:txBody>
      </p:sp>
      <p:sp>
        <p:nvSpPr>
          <p:cNvPr id="3" name="Content Placeholder 2">
            <a:extLst>
              <a:ext uri="{FF2B5EF4-FFF2-40B4-BE49-F238E27FC236}">
                <a16:creationId xmlns:a16="http://schemas.microsoft.com/office/drawing/2014/main" id="{CF23DDBB-91F1-6264-366B-2BA0422DA3F4}"/>
              </a:ext>
            </a:extLst>
          </p:cNvPr>
          <p:cNvSpPr>
            <a:spLocks noGrp="1"/>
          </p:cNvSpPr>
          <p:nvPr>
            <p:ph idx="1"/>
          </p:nvPr>
        </p:nvSpPr>
        <p:spPr>
          <a:xfrm>
            <a:off x="1141411" y="1798726"/>
            <a:ext cx="9905999" cy="3541714"/>
          </a:xfrm>
        </p:spPr>
        <p:txBody>
          <a:bodyPr/>
          <a:lstStyle/>
          <a:p>
            <a:r>
              <a:rPr lang="en-US" sz="2400" b="1" dirty="0">
                <a:latin typeface="Calibri" panose="020F0502020204030204" pitchFamily="34" charset="0"/>
                <a:ea typeface="Calibri" panose="020F0502020204030204" pitchFamily="34" charset="0"/>
                <a:cs typeface="Times New Roman" panose="02020603050405020304" pitchFamily="18" charset="0"/>
              </a:rPr>
              <a:t>Block Diagram of our proposed system: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DA1D8E3E-085F-7F9D-D98D-F7DF54123596}"/>
              </a:ext>
            </a:extLst>
          </p:cNvPr>
          <p:cNvPicPr>
            <a:picLocks noChangeAspect="1"/>
          </p:cNvPicPr>
          <p:nvPr/>
        </p:nvPicPr>
        <p:blipFill>
          <a:blip r:embed="rId2"/>
          <a:stretch>
            <a:fillRect/>
          </a:stretch>
        </p:blipFill>
        <p:spPr>
          <a:xfrm>
            <a:off x="1286723" y="2379002"/>
            <a:ext cx="9286875" cy="3429000"/>
          </a:xfrm>
          <a:prstGeom prst="rect">
            <a:avLst/>
          </a:prstGeom>
        </p:spPr>
      </p:pic>
      <p:sp>
        <p:nvSpPr>
          <p:cNvPr id="8" name="Footer Placeholder 7">
            <a:extLst>
              <a:ext uri="{FF2B5EF4-FFF2-40B4-BE49-F238E27FC236}">
                <a16:creationId xmlns:a16="http://schemas.microsoft.com/office/drawing/2014/main" id="{34E314BF-845D-F53C-F449-F51E6BCCA438}"/>
              </a:ext>
            </a:extLst>
          </p:cNvPr>
          <p:cNvSpPr>
            <a:spLocks noGrp="1"/>
          </p:cNvSpPr>
          <p:nvPr>
            <p:ph type="ftr" sz="quarter" idx="11"/>
          </p:nvPr>
        </p:nvSpPr>
        <p:spPr/>
        <p:txBody>
          <a:bodyPr/>
          <a:lstStyle/>
          <a:p>
            <a:r>
              <a:rPr lang="en-US"/>
              <a:t>Automatic Target Recognition by Robotic Arm</a:t>
            </a:r>
            <a:endParaRPr lang="en-US" dirty="0"/>
          </a:p>
        </p:txBody>
      </p:sp>
      <p:sp>
        <p:nvSpPr>
          <p:cNvPr id="9" name="Slide Number Placeholder 8">
            <a:extLst>
              <a:ext uri="{FF2B5EF4-FFF2-40B4-BE49-F238E27FC236}">
                <a16:creationId xmlns:a16="http://schemas.microsoft.com/office/drawing/2014/main" id="{8E616C98-1F31-8B5A-77AA-68EB384AE8F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66981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13">
            <a:extLst>
              <a:ext uri="{FF2B5EF4-FFF2-40B4-BE49-F238E27FC236}">
                <a16:creationId xmlns:a16="http://schemas.microsoft.com/office/drawing/2014/main" id="{6697F791-5FFA-4164-899F-EB52EA72B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2">
            <a:extLst>
              <a:ext uri="{FF2B5EF4-FFF2-40B4-BE49-F238E27FC236}">
                <a16:creationId xmlns:a16="http://schemas.microsoft.com/office/drawing/2014/main" id="{4E28A1A9-FB81-4816-AAEA-C3B4309469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ectangle 17">
            <a:extLst>
              <a:ext uri="{FF2B5EF4-FFF2-40B4-BE49-F238E27FC236}">
                <a16:creationId xmlns:a16="http://schemas.microsoft.com/office/drawing/2014/main" id="{B773AB25-A422-41AA-9737-5E04C1966D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AF0552B8-DE8C-40DF-B29F-1728E6A1061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EE157-FFB6-8C96-0018-84B58F348D74}"/>
              </a:ext>
            </a:extLst>
          </p:cNvPr>
          <p:cNvSpPr>
            <a:spLocks noGrp="1"/>
          </p:cNvSpPr>
          <p:nvPr>
            <p:ph type="title"/>
          </p:nvPr>
        </p:nvSpPr>
        <p:spPr>
          <a:xfrm>
            <a:off x="855266" y="618518"/>
            <a:ext cx="2851417" cy="1478570"/>
          </a:xfrm>
        </p:spPr>
        <p:txBody>
          <a:bodyPr>
            <a:normAutofit/>
          </a:bodyPr>
          <a:lstStyle/>
          <a:p>
            <a:r>
              <a:rPr lang="en-US" sz="1800" b="1">
                <a:solidFill>
                  <a:srgbClr val="FFFFFF"/>
                </a:solidFill>
                <a:latin typeface="+mn-lt"/>
                <a:cs typeface="Times New Roman" pitchFamily="18" charset="0"/>
              </a:rPr>
              <a:t>System Design and Implementation(Cont..</a:t>
            </a:r>
            <a:endParaRPr lang="en-US" sz="1800">
              <a:solidFill>
                <a:srgbClr val="FFFFFF"/>
              </a:solidFill>
            </a:endParaRPr>
          </a:p>
        </p:txBody>
      </p:sp>
      <p:sp>
        <p:nvSpPr>
          <p:cNvPr id="3" name="Content Placeholder 2">
            <a:extLst>
              <a:ext uri="{FF2B5EF4-FFF2-40B4-BE49-F238E27FC236}">
                <a16:creationId xmlns:a16="http://schemas.microsoft.com/office/drawing/2014/main" id="{2734FAD5-2E54-E1A8-6E16-F57788930C4E}"/>
              </a:ext>
            </a:extLst>
          </p:cNvPr>
          <p:cNvSpPr>
            <a:spLocks noGrp="1"/>
          </p:cNvSpPr>
          <p:nvPr>
            <p:ph idx="1"/>
          </p:nvPr>
        </p:nvSpPr>
        <p:spPr>
          <a:xfrm>
            <a:off x="844620" y="2249487"/>
            <a:ext cx="2862444" cy="3957302"/>
          </a:xfrm>
        </p:spPr>
        <p:txBody>
          <a:bodyPr>
            <a:normAutofit/>
          </a:bodyPr>
          <a:lstStyle/>
          <a:p>
            <a:r>
              <a:rPr lang="en-US" sz="2000" b="1" dirty="0">
                <a:solidFill>
                  <a:srgbClr val="FFFFFF"/>
                </a:solidFill>
                <a:latin typeface="Calibri" panose="020F0502020204030204" pitchFamily="34" charset="0"/>
                <a:ea typeface="Calibri" panose="020F0502020204030204" pitchFamily="34" charset="0"/>
                <a:cs typeface="Times New Roman" panose="02020603050405020304" pitchFamily="18" charset="0"/>
              </a:rPr>
              <a:t>Flowchart of our proposed system:</a:t>
            </a:r>
          </a:p>
          <a:p>
            <a:endParaRPr lang="en-US" sz="1400" dirty="0">
              <a:solidFill>
                <a:srgbClr val="FFFFFF"/>
              </a:solidFill>
            </a:endParaRPr>
          </a:p>
        </p:txBody>
      </p:sp>
      <p:grpSp>
        <p:nvGrpSpPr>
          <p:cNvPr id="22" name="Group 21">
            <a:extLst>
              <a:ext uri="{FF2B5EF4-FFF2-40B4-BE49-F238E27FC236}">
                <a16:creationId xmlns:a16="http://schemas.microsoft.com/office/drawing/2014/main" id="{6AD0D387-1584-4477-B5F8-52B50D4F220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3" name="Rectangle 5">
              <a:extLst>
                <a:ext uri="{FF2B5EF4-FFF2-40B4-BE49-F238E27FC236}">
                  <a16:creationId xmlns:a16="http://schemas.microsoft.com/office/drawing/2014/main" id="{22C90122-8CF0-4164-B596-168DE41D39A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E74D534E-37A6-4D27-9C47-0B2F0527838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1C1C156E-D2E0-468A-9B19-79521D69BF5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14C97F11-4F6C-4DFF-89BC-3AEA5B7FF74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773C2106-77CE-42E1-839F-925EAEBB2F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2807D33-BD1F-4B09-8D93-63C06DB3C0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84BDF3E8-157B-47D1-AF8E-FE1EFF0612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68B482B5-E0FD-406A-99B2-297DF333546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B8750F30-12E8-410B-8709-78F1EF3BBE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DB2D030A-4700-4CC4-A971-F119F8372C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B4E516DB-F66E-4E88-8CAA-67153F5618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DF749FDD-DD56-4DC9-A379-77E1106981DC}"/>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6AD95087-E0AF-45D3-B824-EFFCBBECDE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2D21010F-3DE2-4881-B9D5-3415C4E05D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2AFDF4BC-8E99-4A2C-9EF2-4B98A05C2E3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BB8EAEE8-22EA-4103-A02E-5043474C4BE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7148ABD2-E447-429F-B97E-86494051C101}"/>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99900F4A-F8CA-456E-9FA0-34572621C09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DF5CD0A9-E49B-4968-886B-41C1A66D232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7E462582-7383-4272-A323-85C9D137C4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CB472F67-7C37-4D80-B346-DE30D44B55A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19A8AE83-358F-4D4E-91C7-F09E35097A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C4B79436-9285-45DE-A9FB-B3DD7507380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B0BF8BF3-C90A-483A-B61E-13D2C41FBAC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31011274-F329-444B-9B06-69DD2EC4490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DB8B1D39-5B9A-4B4E-849B-A5821A24600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336ECD63-75C2-4A32-A31B-30BB3097240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3">
            <a:extLst>
              <a:ext uri="{FF2B5EF4-FFF2-40B4-BE49-F238E27FC236}">
                <a16:creationId xmlns:a16="http://schemas.microsoft.com/office/drawing/2014/main" id="{E211B853-3DCD-F382-29B0-384DC73F9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270" y="643467"/>
            <a:ext cx="3545060" cy="5566562"/>
          </a:xfrm>
          <a:prstGeom prst="rect">
            <a:avLst/>
          </a:prstGeom>
        </p:spPr>
      </p:pic>
      <p:sp>
        <p:nvSpPr>
          <p:cNvPr id="8" name="Footer Placeholder 7">
            <a:extLst>
              <a:ext uri="{FF2B5EF4-FFF2-40B4-BE49-F238E27FC236}">
                <a16:creationId xmlns:a16="http://schemas.microsoft.com/office/drawing/2014/main" id="{0C224181-598A-0911-B9F1-9482C6FACF6F}"/>
              </a:ext>
            </a:extLst>
          </p:cNvPr>
          <p:cNvSpPr>
            <a:spLocks noGrp="1"/>
          </p:cNvSpPr>
          <p:nvPr>
            <p:ph type="ftr" sz="quarter" idx="11"/>
          </p:nvPr>
        </p:nvSpPr>
        <p:spPr>
          <a:xfrm>
            <a:off x="4711779" y="6353463"/>
            <a:ext cx="3231026" cy="365125"/>
          </a:xfrm>
        </p:spPr>
        <p:txBody>
          <a:bodyPr>
            <a:normAutofit/>
          </a:bodyPr>
          <a:lstStyle/>
          <a:p>
            <a:pPr>
              <a:spcAft>
                <a:spcPts val="600"/>
              </a:spcAft>
            </a:pPr>
            <a:r>
              <a:rPr lang="en-US">
                <a:solidFill>
                  <a:schemeClr val="tx1"/>
                </a:solidFill>
              </a:rPr>
              <a:t>Automatic Target Recognition by Robotic Arm</a:t>
            </a:r>
          </a:p>
        </p:txBody>
      </p:sp>
      <p:sp>
        <p:nvSpPr>
          <p:cNvPr id="9" name="Slide Number Placeholder 8">
            <a:extLst>
              <a:ext uri="{FF2B5EF4-FFF2-40B4-BE49-F238E27FC236}">
                <a16:creationId xmlns:a16="http://schemas.microsoft.com/office/drawing/2014/main" id="{4F6884C6-47BD-13C7-C6AE-2F2E60E647D6}"/>
              </a:ext>
            </a:extLst>
          </p:cNvPr>
          <p:cNvSpPr>
            <a:spLocks noGrp="1"/>
          </p:cNvSpPr>
          <p:nvPr>
            <p:ph type="sldNum" sz="quarter" idx="12"/>
          </p:nvPr>
        </p:nvSpPr>
        <p:spPr>
          <a:xfrm>
            <a:off x="10784734" y="6353462"/>
            <a:ext cx="771089" cy="365125"/>
          </a:xfrm>
        </p:spPr>
        <p:txBody>
          <a:bodyPr>
            <a:normAutofit/>
          </a:bodyPr>
          <a:lstStyle/>
          <a:p>
            <a:pPr>
              <a:spcAft>
                <a:spcPts val="600"/>
              </a:spcAft>
            </a:pPr>
            <a:fld id="{6D22F896-40B5-4ADD-8801-0D06FADFA095}" type="slidenum">
              <a:rPr lang="en-US">
                <a:solidFill>
                  <a:schemeClr val="tx1"/>
                </a:solidFill>
              </a:rPr>
              <a:pPr>
                <a:spcAft>
                  <a:spcPts val="600"/>
                </a:spcAft>
              </a:pPr>
              <a:t>17</a:t>
            </a:fld>
            <a:endParaRPr lang="en-US">
              <a:solidFill>
                <a:schemeClr val="tx1"/>
              </a:solidFill>
            </a:endParaRPr>
          </a:p>
        </p:txBody>
      </p:sp>
    </p:spTree>
    <p:extLst>
      <p:ext uri="{BB962C8B-B14F-4D97-AF65-F5344CB8AC3E}">
        <p14:creationId xmlns:p14="http://schemas.microsoft.com/office/powerpoint/2010/main" val="37360691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2A7C-699E-934B-7136-61FC3CE9627F}"/>
              </a:ext>
            </a:extLst>
          </p:cNvPr>
          <p:cNvSpPr>
            <a:spLocks noGrp="1"/>
          </p:cNvSpPr>
          <p:nvPr>
            <p:ph type="title"/>
          </p:nvPr>
        </p:nvSpPr>
        <p:spPr>
          <a:xfrm>
            <a:off x="1141412" y="618518"/>
            <a:ext cx="5894387" cy="1478570"/>
          </a:xfrm>
        </p:spPr>
        <p:txBody>
          <a:bodyPr anchor="b">
            <a:normAutofit/>
          </a:bodyPr>
          <a:lstStyle/>
          <a:p>
            <a:r>
              <a:rPr lang="en-US" b="1" dirty="0"/>
              <a:t>Applications</a:t>
            </a:r>
          </a:p>
        </p:txBody>
      </p:sp>
      <p:graphicFrame>
        <p:nvGraphicFramePr>
          <p:cNvPr id="53" name="Content Placeholder 2">
            <a:extLst>
              <a:ext uri="{FF2B5EF4-FFF2-40B4-BE49-F238E27FC236}">
                <a16:creationId xmlns:a16="http://schemas.microsoft.com/office/drawing/2014/main" id="{C5E7ABC3-92B7-E476-C1DF-4F272F32F431}"/>
              </a:ext>
            </a:extLst>
          </p:cNvPr>
          <p:cNvGraphicFramePr>
            <a:graphicFrameLocks noGrp="1"/>
          </p:cNvGraphicFramePr>
          <p:nvPr>
            <p:ph idx="1"/>
          </p:nvPr>
        </p:nvGraphicFramePr>
        <p:xfrm>
          <a:off x="1141412" y="2249487"/>
          <a:ext cx="5894388" cy="354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ound Diagonal Corner Rectangle 8">
            <a:extLst>
              <a:ext uri="{FF2B5EF4-FFF2-40B4-BE49-F238E27FC236}">
                <a16:creationId xmlns:a16="http://schemas.microsoft.com/office/drawing/2014/main" id="{B7C9601D-3E7E-42E7-A75E-D238CBFEA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ic arm with sparks coming out of it&#10;&#10;Description automatically generated with low confidence">
            <a:extLst>
              <a:ext uri="{FF2B5EF4-FFF2-40B4-BE49-F238E27FC236}">
                <a16:creationId xmlns:a16="http://schemas.microsoft.com/office/drawing/2014/main" id="{1EC42D83-8517-61F2-53CD-E7C6A1421BA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88" r="12937" b="-4"/>
          <a:stretch/>
        </p:blipFill>
        <p:spPr>
          <a:xfrm>
            <a:off x="7941728" y="934655"/>
            <a:ext cx="2788920" cy="1509386"/>
          </a:xfrm>
          <a:prstGeom prst="rect">
            <a:avLst/>
          </a:prstGeom>
        </p:spPr>
      </p:pic>
      <p:pic>
        <p:nvPicPr>
          <p:cNvPr id="6" name="Picture 5" descr="A hand holding a remote control&#10;&#10;Description automatically generated with low confidence">
            <a:extLst>
              <a:ext uri="{FF2B5EF4-FFF2-40B4-BE49-F238E27FC236}">
                <a16:creationId xmlns:a16="http://schemas.microsoft.com/office/drawing/2014/main" id="{3DB3E40F-A6B4-AC4B-1F87-C21411C0A40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460" r="11634" b="4"/>
          <a:stretch/>
        </p:blipFill>
        <p:spPr>
          <a:xfrm>
            <a:off x="7941728" y="2449637"/>
            <a:ext cx="2788920" cy="1509386"/>
          </a:xfrm>
          <a:prstGeom prst="rect">
            <a:avLst/>
          </a:prstGeom>
        </p:spPr>
      </p:pic>
      <p:cxnSp>
        <p:nvCxnSpPr>
          <p:cNvPr id="22" name="Straight Connector 21">
            <a:extLst>
              <a:ext uri="{FF2B5EF4-FFF2-40B4-BE49-F238E27FC236}">
                <a16:creationId xmlns:a16="http://schemas.microsoft.com/office/drawing/2014/main" id="{098FA530-DA73-4EFF-BF80-ACDBED71FA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15277" y="2449636"/>
            <a:ext cx="283464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806F953-4660-A4C9-4CBE-B68E1952143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312" r="12154"/>
          <a:stretch/>
        </p:blipFill>
        <p:spPr>
          <a:xfrm>
            <a:off x="7941728" y="3959023"/>
            <a:ext cx="2788920" cy="1509386"/>
          </a:xfrm>
          <a:prstGeom prst="rect">
            <a:avLst/>
          </a:prstGeom>
        </p:spPr>
      </p:pic>
      <p:cxnSp>
        <p:nvCxnSpPr>
          <p:cNvPr id="24" name="Straight Connector 23">
            <a:extLst>
              <a:ext uri="{FF2B5EF4-FFF2-40B4-BE49-F238E27FC236}">
                <a16:creationId xmlns:a16="http://schemas.microsoft.com/office/drawing/2014/main" id="{73A74A42-9BED-4E08-A011-A0033227476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15277" y="3959022"/>
            <a:ext cx="283464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20A21C50-AF34-F04E-44A8-CDB572121BA5}"/>
              </a:ext>
            </a:extLst>
          </p:cNvPr>
          <p:cNvSpPr>
            <a:spLocks noGrp="1"/>
          </p:cNvSpPr>
          <p:nvPr>
            <p:ph type="ftr" sz="quarter" idx="11"/>
          </p:nvPr>
        </p:nvSpPr>
        <p:spPr/>
        <p:txBody>
          <a:bodyPr/>
          <a:lstStyle/>
          <a:p>
            <a:r>
              <a:rPr lang="en-US"/>
              <a:t>Automatic Target Recognition by Robotic Arm</a:t>
            </a:r>
            <a:endParaRPr lang="en-US" dirty="0"/>
          </a:p>
        </p:txBody>
      </p:sp>
      <p:sp>
        <p:nvSpPr>
          <p:cNvPr id="10" name="Slide Number Placeholder 9">
            <a:extLst>
              <a:ext uri="{FF2B5EF4-FFF2-40B4-BE49-F238E27FC236}">
                <a16:creationId xmlns:a16="http://schemas.microsoft.com/office/drawing/2014/main" id="{A7BCABC0-4150-D258-B4DC-4901157F4ECB}"/>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544987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BD4-F1AF-367F-F954-4574E6CFBE19}"/>
              </a:ext>
            </a:extLst>
          </p:cNvPr>
          <p:cNvSpPr>
            <a:spLocks noGrp="1"/>
          </p:cNvSpPr>
          <p:nvPr>
            <p:ph type="title"/>
          </p:nvPr>
        </p:nvSpPr>
        <p:spPr/>
        <p:txBody>
          <a:bodyPr/>
          <a:lstStyle/>
          <a:p>
            <a:r>
              <a:rPr lang="en-US" b="1" dirty="0"/>
              <a:t>result</a:t>
            </a:r>
          </a:p>
        </p:txBody>
      </p:sp>
      <p:sp>
        <p:nvSpPr>
          <p:cNvPr id="7" name="Footer Placeholder 6">
            <a:extLst>
              <a:ext uri="{FF2B5EF4-FFF2-40B4-BE49-F238E27FC236}">
                <a16:creationId xmlns:a16="http://schemas.microsoft.com/office/drawing/2014/main" id="{A8DF5831-6384-A1C3-2CA8-95A801A906EE}"/>
              </a:ext>
            </a:extLst>
          </p:cNvPr>
          <p:cNvSpPr>
            <a:spLocks noGrp="1"/>
          </p:cNvSpPr>
          <p:nvPr>
            <p:ph type="ftr" sz="quarter" idx="11"/>
          </p:nvPr>
        </p:nvSpPr>
        <p:spPr/>
        <p:txBody>
          <a:bodyPr/>
          <a:lstStyle/>
          <a:p>
            <a:r>
              <a:rPr lang="en-US"/>
              <a:t>Automatic Target Recognition by Robotic Arm</a:t>
            </a:r>
            <a:endParaRPr lang="en-US" dirty="0"/>
          </a:p>
        </p:txBody>
      </p:sp>
      <p:sp>
        <p:nvSpPr>
          <p:cNvPr id="8" name="Slide Number Placeholder 7">
            <a:extLst>
              <a:ext uri="{FF2B5EF4-FFF2-40B4-BE49-F238E27FC236}">
                <a16:creationId xmlns:a16="http://schemas.microsoft.com/office/drawing/2014/main" id="{65B302CE-78A1-44B6-612D-9C5C05F64D7E}"/>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ADD5A198-4872-8D38-80DE-97F85F6A480C}"/>
              </a:ext>
            </a:extLst>
          </p:cNvPr>
          <p:cNvSpPr txBox="1"/>
          <p:nvPr/>
        </p:nvSpPr>
        <p:spPr>
          <a:xfrm>
            <a:off x="5118013" y="5830369"/>
            <a:ext cx="6101366" cy="344069"/>
          </a:xfrm>
          <a:prstGeom prst="rect">
            <a:avLst/>
          </a:prstGeom>
          <a:noFill/>
        </p:spPr>
        <p:txBody>
          <a:bodyPr wrap="square">
            <a:spAutoFit/>
          </a:bodyPr>
          <a:lstStyle/>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Arial" panose="020B0604020202020204" pitchFamily="34" charset="0"/>
              </a:rPr>
              <a:t>Pick and place object</a:t>
            </a:r>
          </a:p>
        </p:txBody>
      </p:sp>
      <p:pic>
        <p:nvPicPr>
          <p:cNvPr id="14" name="WhatsApp Video 2023-06-21 at 10.28.39">
            <a:hlinkClick r:id="" action="ppaction://media"/>
            <a:extLst>
              <a:ext uri="{FF2B5EF4-FFF2-40B4-BE49-F238E27FC236}">
                <a16:creationId xmlns:a16="http://schemas.microsoft.com/office/drawing/2014/main" id="{F370264A-CE02-4F2F-6398-F3F3B3C000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86125" y="2160654"/>
            <a:ext cx="5214938" cy="3541712"/>
          </a:xfrm>
        </p:spPr>
      </p:pic>
    </p:spTree>
    <p:extLst>
      <p:ext uri="{BB962C8B-B14F-4D97-AF65-F5344CB8AC3E}">
        <p14:creationId xmlns:p14="http://schemas.microsoft.com/office/powerpoint/2010/main" val="357891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7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16DCFC9-6877-407C-8170-608FCB8E35A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4" name="Rectangle 43">
              <a:extLst>
                <a:ext uri="{FF2B5EF4-FFF2-40B4-BE49-F238E27FC236}">
                  <a16:creationId xmlns:a16="http://schemas.microsoft.com/office/drawing/2014/main" id="{F7D8B73A-1349-4BA6-8F85-03A21ED56E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a:extLst>
                <a:ext uri="{FF2B5EF4-FFF2-40B4-BE49-F238E27FC236}">
                  <a16:creationId xmlns:a16="http://schemas.microsoft.com/office/drawing/2014/main" id="{969ADA7C-B6B2-4FD7-AA5E-CC52AAE8CDBD}"/>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47" name="Group 46">
            <a:extLst>
              <a:ext uri="{FF2B5EF4-FFF2-40B4-BE49-F238E27FC236}">
                <a16:creationId xmlns:a16="http://schemas.microsoft.com/office/drawing/2014/main" id="{89353FE7-0D03-4AD2-8B8A-60A06F6BDA4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48" name="Round Diagonal Corner Rectangle 7">
              <a:extLst>
                <a:ext uri="{FF2B5EF4-FFF2-40B4-BE49-F238E27FC236}">
                  <a16:creationId xmlns:a16="http://schemas.microsoft.com/office/drawing/2014/main" id="{0C7A0320-FBCC-4F40-AF6E-CE65FFB3DA9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550A26E4-02C9-4F83-A334-0920B8CCF281}"/>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50" name="Freeform 32">
                <a:extLst>
                  <a:ext uri="{FF2B5EF4-FFF2-40B4-BE49-F238E27FC236}">
                    <a16:creationId xmlns:a16="http://schemas.microsoft.com/office/drawing/2014/main" id="{06617CD6-4185-402B-8E23-BC52780534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 name="Freeform 33">
                <a:extLst>
                  <a:ext uri="{FF2B5EF4-FFF2-40B4-BE49-F238E27FC236}">
                    <a16:creationId xmlns:a16="http://schemas.microsoft.com/office/drawing/2014/main" id="{2C305CC9-3511-47F4-BF11-BC635C30C91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 name="Freeform 34">
                <a:extLst>
                  <a:ext uri="{FF2B5EF4-FFF2-40B4-BE49-F238E27FC236}">
                    <a16:creationId xmlns:a16="http://schemas.microsoft.com/office/drawing/2014/main" id="{5C70C5D1-31E4-48B9-AEB6-6460A2B81F2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3" name="Freeform 37">
                <a:extLst>
                  <a:ext uri="{FF2B5EF4-FFF2-40B4-BE49-F238E27FC236}">
                    <a16:creationId xmlns:a16="http://schemas.microsoft.com/office/drawing/2014/main" id="{1F033CE1-D380-43F1-81EC-97B6C86F39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4" name="Freeform 35">
                <a:extLst>
                  <a:ext uri="{FF2B5EF4-FFF2-40B4-BE49-F238E27FC236}">
                    <a16:creationId xmlns:a16="http://schemas.microsoft.com/office/drawing/2014/main" id="{6997F95D-DC27-48A3-850A-2308C3C080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5" name="Freeform 36">
                <a:extLst>
                  <a:ext uri="{FF2B5EF4-FFF2-40B4-BE49-F238E27FC236}">
                    <a16:creationId xmlns:a16="http://schemas.microsoft.com/office/drawing/2014/main" id="{569AE469-76B7-4FFE-B68B-0D7A77413F2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6" name="Freeform 38">
                <a:extLst>
                  <a:ext uri="{FF2B5EF4-FFF2-40B4-BE49-F238E27FC236}">
                    <a16:creationId xmlns:a16="http://schemas.microsoft.com/office/drawing/2014/main" id="{DD99CF64-0E82-4D1A-BD2A-08942182F42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7" name="Freeform 39">
                <a:extLst>
                  <a:ext uri="{FF2B5EF4-FFF2-40B4-BE49-F238E27FC236}">
                    <a16:creationId xmlns:a16="http://schemas.microsoft.com/office/drawing/2014/main" id="{98C12D33-1747-4B24-89ED-F441AE4A0C1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8" name="Freeform 40">
                <a:extLst>
                  <a:ext uri="{FF2B5EF4-FFF2-40B4-BE49-F238E27FC236}">
                    <a16:creationId xmlns:a16="http://schemas.microsoft.com/office/drawing/2014/main" id="{A60200CC-BAEC-4310-8C9B-F7BB783E982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9" name="Rectangle 41">
                <a:extLst>
                  <a:ext uri="{FF2B5EF4-FFF2-40B4-BE49-F238E27FC236}">
                    <a16:creationId xmlns:a16="http://schemas.microsoft.com/office/drawing/2014/main" id="{2A7F40BF-B0BE-4B09-87EE-F56632B7EDB1}"/>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60" name="Freeform 32">
                <a:extLst>
                  <a:ext uri="{FF2B5EF4-FFF2-40B4-BE49-F238E27FC236}">
                    <a16:creationId xmlns:a16="http://schemas.microsoft.com/office/drawing/2014/main" id="{353978AF-8FB9-4A61-A2EA-1995A14F39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1" name="Freeform 33">
                <a:extLst>
                  <a:ext uri="{FF2B5EF4-FFF2-40B4-BE49-F238E27FC236}">
                    <a16:creationId xmlns:a16="http://schemas.microsoft.com/office/drawing/2014/main" id="{B20F89C3-4BAD-42AA-8D31-6F6DF17FE93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2" name="Freeform 34">
                <a:extLst>
                  <a:ext uri="{FF2B5EF4-FFF2-40B4-BE49-F238E27FC236}">
                    <a16:creationId xmlns:a16="http://schemas.microsoft.com/office/drawing/2014/main" id="{A60FE276-3FF2-4622-BF99-D4E4B249E5B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3" name="Freeform 37">
                <a:extLst>
                  <a:ext uri="{FF2B5EF4-FFF2-40B4-BE49-F238E27FC236}">
                    <a16:creationId xmlns:a16="http://schemas.microsoft.com/office/drawing/2014/main" id="{B05A0D3F-808B-48D6-A821-1FE9E86E8C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4" name="Freeform 35">
                <a:extLst>
                  <a:ext uri="{FF2B5EF4-FFF2-40B4-BE49-F238E27FC236}">
                    <a16:creationId xmlns:a16="http://schemas.microsoft.com/office/drawing/2014/main" id="{69F7D438-BAA0-4DAD-9BC5-198B677A75A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5" name="Freeform 36">
                <a:extLst>
                  <a:ext uri="{FF2B5EF4-FFF2-40B4-BE49-F238E27FC236}">
                    <a16:creationId xmlns:a16="http://schemas.microsoft.com/office/drawing/2014/main" id="{EC63B186-43B8-4552-AFDB-A544240A7C5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6" name="Freeform 38">
                <a:extLst>
                  <a:ext uri="{FF2B5EF4-FFF2-40B4-BE49-F238E27FC236}">
                    <a16:creationId xmlns:a16="http://schemas.microsoft.com/office/drawing/2014/main" id="{8542E82D-01AD-4BD8-8C5F-A6CDAD039B0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7" name="Freeform 39">
                <a:extLst>
                  <a:ext uri="{FF2B5EF4-FFF2-40B4-BE49-F238E27FC236}">
                    <a16:creationId xmlns:a16="http://schemas.microsoft.com/office/drawing/2014/main" id="{6285CF32-2BD3-47D0-9A6C-3EE7FD63971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8" name="Freeform 40">
                <a:extLst>
                  <a:ext uri="{FF2B5EF4-FFF2-40B4-BE49-F238E27FC236}">
                    <a16:creationId xmlns:a16="http://schemas.microsoft.com/office/drawing/2014/main" id="{FA36D129-7B33-4379-B9EE-5624B95766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9" name="Rectangle 41">
                <a:extLst>
                  <a:ext uri="{FF2B5EF4-FFF2-40B4-BE49-F238E27FC236}">
                    <a16:creationId xmlns:a16="http://schemas.microsoft.com/office/drawing/2014/main" id="{0229A187-4E69-4262-B001-C5F0B55225F9}"/>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01912" y="2752725"/>
            <a:ext cx="6858000" cy="1367896"/>
          </a:xfrm>
        </p:spPr>
        <p:txBody>
          <a:bodyPr>
            <a:normAutofit/>
          </a:bodyPr>
          <a:lstStyle/>
          <a:p>
            <a:pPr algn="ctr"/>
            <a:r>
              <a:rPr lang="en-US" sz="3700" dirty="0"/>
              <a:t>Automatic Target Recognition by robotic arm</a:t>
            </a:r>
          </a:p>
        </p:txBody>
      </p:sp>
      <p:sp>
        <p:nvSpPr>
          <p:cNvPr id="7" name="Footer Placeholder 6">
            <a:extLst>
              <a:ext uri="{FF2B5EF4-FFF2-40B4-BE49-F238E27FC236}">
                <a16:creationId xmlns:a16="http://schemas.microsoft.com/office/drawing/2014/main" id="{A7CBAA80-E17C-D0F9-4CA5-1BBEFB8BD7A7}"/>
              </a:ext>
            </a:extLst>
          </p:cNvPr>
          <p:cNvSpPr>
            <a:spLocks noGrp="1"/>
          </p:cNvSpPr>
          <p:nvPr>
            <p:ph type="ftr" sz="quarter" idx="11"/>
          </p:nvPr>
        </p:nvSpPr>
        <p:spPr>
          <a:xfrm>
            <a:off x="1077942" y="5912473"/>
            <a:ext cx="5124886" cy="365125"/>
          </a:xfrm>
        </p:spPr>
        <p:txBody>
          <a:bodyPr/>
          <a:lstStyle/>
          <a:p>
            <a:r>
              <a:rPr lang="en-US"/>
              <a:t>Automatic Target Recognition by Robotic Arm</a:t>
            </a:r>
            <a:endParaRPr lang="en-US" dirty="0"/>
          </a:p>
        </p:txBody>
      </p:sp>
      <p:sp>
        <p:nvSpPr>
          <p:cNvPr id="8" name="Slide Number Placeholder 7">
            <a:extLst>
              <a:ext uri="{FF2B5EF4-FFF2-40B4-BE49-F238E27FC236}">
                <a16:creationId xmlns:a16="http://schemas.microsoft.com/office/drawing/2014/main" id="{EE5E24D6-60D2-2E0B-3D30-67BCCB89EEA7}"/>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6" name="TextBox 5">
            <a:extLst>
              <a:ext uri="{FF2B5EF4-FFF2-40B4-BE49-F238E27FC236}">
                <a16:creationId xmlns:a16="http://schemas.microsoft.com/office/drawing/2014/main" id="{96DD5C63-249C-6940-AC31-4D228B9AC34F}"/>
              </a:ext>
            </a:extLst>
          </p:cNvPr>
          <p:cNvSpPr txBox="1"/>
          <p:nvPr/>
        </p:nvSpPr>
        <p:spPr>
          <a:xfrm>
            <a:off x="2983449" y="378936"/>
            <a:ext cx="6094926" cy="1477328"/>
          </a:xfrm>
          <a:prstGeom prst="rect">
            <a:avLst/>
          </a:prstGeom>
          <a:noFill/>
        </p:spPr>
        <p:txBody>
          <a:bodyPr wrap="square">
            <a:spAutoFit/>
          </a:bodyPr>
          <a:lstStyle/>
          <a:p>
            <a:pPr>
              <a:spcBef>
                <a:spcPct val="50000"/>
              </a:spcBef>
            </a:pPr>
            <a:endParaRPr lang="en-US" sz="3600" b="1" dirty="0">
              <a:highlight>
                <a:srgbClr val="000000"/>
              </a:highlight>
              <a:latin typeface="Times New Roman" panose="02020603050405020304" pitchFamily="18" charset="0"/>
              <a:cs typeface="Times New Roman" panose="02020603050405020304" pitchFamily="18" charset="0"/>
            </a:endParaRPr>
          </a:p>
          <a:p>
            <a:pPr algn="ctr">
              <a:spcBef>
                <a:spcPct val="50000"/>
              </a:spcBef>
            </a:pPr>
            <a:r>
              <a:rPr lang="en-US" sz="3600" b="1" dirty="0">
                <a:highlight>
                  <a:srgbClr val="000000"/>
                </a:highlight>
                <a:cs typeface="Times New Roman" panose="02020603050405020304" pitchFamily="18" charset="0"/>
              </a:rPr>
              <a:t>Final </a:t>
            </a:r>
            <a:r>
              <a:rPr lang="en-US" sz="3600" b="1" dirty="0">
                <a:highlight>
                  <a:srgbClr val="000000"/>
                </a:highlight>
                <a:latin typeface="+mn-lt"/>
                <a:cs typeface="Times New Roman" panose="02020603050405020304" pitchFamily="18" charset="0"/>
              </a:rPr>
              <a:t>Presentation</a:t>
            </a:r>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2E88-18B1-D491-5038-BC945D97E09B}"/>
              </a:ext>
            </a:extLst>
          </p:cNvPr>
          <p:cNvSpPr>
            <a:spLocks noGrp="1"/>
          </p:cNvSpPr>
          <p:nvPr>
            <p:ph type="title"/>
          </p:nvPr>
        </p:nvSpPr>
        <p:spPr/>
        <p:txBody>
          <a:bodyPr/>
          <a:lstStyle/>
          <a:p>
            <a:r>
              <a:rPr lang="en-US" dirty="0"/>
              <a:t>Results</a:t>
            </a:r>
          </a:p>
        </p:txBody>
      </p:sp>
      <p:sp>
        <p:nvSpPr>
          <p:cNvPr id="7" name="Content Placeholder 6">
            <a:extLst>
              <a:ext uri="{FF2B5EF4-FFF2-40B4-BE49-F238E27FC236}">
                <a16:creationId xmlns:a16="http://schemas.microsoft.com/office/drawing/2014/main" id="{F7AE47E9-19D5-17E4-04E6-B6C0449B8CD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Input image with size                                                       Image in Patches         </a:t>
            </a:r>
          </a:p>
          <a:p>
            <a:pPr marL="0" indent="0">
              <a:buNone/>
            </a:pPr>
            <a:endParaRPr lang="en-US" dirty="0"/>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AF8AB413-607C-1685-935E-87E01D069EAD}"/>
              </a:ext>
            </a:extLst>
          </p:cNvPr>
          <p:cNvSpPr>
            <a:spLocks noGrp="1"/>
          </p:cNvSpPr>
          <p:nvPr>
            <p:ph type="ftr" sz="quarter" idx="11"/>
          </p:nvPr>
        </p:nvSpPr>
        <p:spPr/>
        <p:txBody>
          <a:bodyPr/>
          <a:lstStyle/>
          <a:p>
            <a:r>
              <a:rPr lang="en-US"/>
              <a:t>Automatic Target Recognition by Robotic Arm</a:t>
            </a:r>
            <a:endParaRPr lang="en-US" dirty="0"/>
          </a:p>
        </p:txBody>
      </p:sp>
      <p:sp>
        <p:nvSpPr>
          <p:cNvPr id="6" name="Slide Number Placeholder 5">
            <a:extLst>
              <a:ext uri="{FF2B5EF4-FFF2-40B4-BE49-F238E27FC236}">
                <a16:creationId xmlns:a16="http://schemas.microsoft.com/office/drawing/2014/main" id="{F2B4029F-31B4-52BC-53BD-56FBA44E1C23}"/>
              </a:ext>
            </a:extLst>
          </p:cNvPr>
          <p:cNvSpPr>
            <a:spLocks noGrp="1"/>
          </p:cNvSpPr>
          <p:nvPr>
            <p:ph type="sldNum" sz="quarter" idx="12"/>
          </p:nvPr>
        </p:nvSpPr>
        <p:spPr/>
        <p:txBody>
          <a:bodyPr/>
          <a:lstStyle/>
          <a:p>
            <a:fld id="{6D22F896-40B5-4ADD-8801-0D06FADFA095}" type="slidenum">
              <a:rPr lang="en-US" smtClean="0"/>
              <a:t>20</a:t>
            </a:fld>
            <a:endParaRPr lang="en-US" dirty="0"/>
          </a:p>
        </p:txBody>
      </p:sp>
      <p:pic>
        <p:nvPicPr>
          <p:cNvPr id="8" name="Picture 7" descr="C:\Users\hp\Downloads\WhatsApp Image 2023-06-21 at 9.48.12 PM.jpeg"/>
          <p:cNvPicPr/>
          <p:nvPr/>
        </p:nvPicPr>
        <p:blipFill>
          <a:blip r:embed="rId2">
            <a:extLst>
              <a:ext uri="{28A0092B-C50C-407E-A947-70E740481C1C}">
                <a14:useLocalDpi xmlns:a14="http://schemas.microsoft.com/office/drawing/2010/main" val="0"/>
              </a:ext>
            </a:extLst>
          </a:blip>
          <a:srcRect/>
          <a:stretch>
            <a:fillRect/>
          </a:stretch>
        </p:blipFill>
        <p:spPr bwMode="auto">
          <a:xfrm>
            <a:off x="1240209" y="2128490"/>
            <a:ext cx="2688557" cy="3042346"/>
          </a:xfrm>
          <a:prstGeom prst="rect">
            <a:avLst/>
          </a:prstGeom>
          <a:noFill/>
          <a:ln>
            <a:noFill/>
          </a:ln>
        </p:spPr>
      </p:pic>
      <p:pic>
        <p:nvPicPr>
          <p:cNvPr id="10" name="Picture 9" descr="C:\Users\hp\Downloads\WhatsApp Image 2023-06-21 at 9.48.43 PM.jpeg"/>
          <p:cNvPicPr/>
          <p:nvPr/>
        </p:nvPicPr>
        <p:blipFill>
          <a:blip r:embed="rId3">
            <a:extLst>
              <a:ext uri="{28A0092B-C50C-407E-A947-70E740481C1C}">
                <a14:useLocalDpi xmlns:a14="http://schemas.microsoft.com/office/drawing/2010/main" val="0"/>
              </a:ext>
            </a:extLst>
          </a:blip>
          <a:srcRect/>
          <a:stretch>
            <a:fillRect/>
          </a:stretch>
        </p:blipFill>
        <p:spPr bwMode="auto">
          <a:xfrm>
            <a:off x="7189059" y="2186335"/>
            <a:ext cx="2560334" cy="2984501"/>
          </a:xfrm>
          <a:prstGeom prst="rect">
            <a:avLst/>
          </a:prstGeom>
          <a:noFill/>
          <a:ln>
            <a:noFill/>
          </a:ln>
        </p:spPr>
      </p:pic>
    </p:spTree>
    <p:extLst>
      <p:ext uri="{BB962C8B-B14F-4D97-AF65-F5344CB8AC3E}">
        <p14:creationId xmlns:p14="http://schemas.microsoft.com/office/powerpoint/2010/main" val="264343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AD991A-33D5-4BD9-BF71-B3CC86C8D47A}"/>
              </a:ext>
            </a:extLst>
          </p:cNvPr>
          <p:cNvSpPr>
            <a:spLocks noGrp="1"/>
          </p:cNvSpPr>
          <p:nvPr>
            <p:ph type="title"/>
          </p:nvPr>
        </p:nvSpPr>
        <p:spPr>
          <a:xfrm>
            <a:off x="1141410" y="4304665"/>
            <a:ext cx="9912355" cy="61080"/>
          </a:xfrm>
        </p:spPr>
        <p:txBody>
          <a:bodyPr>
            <a:normAutofit fontScale="90000"/>
          </a:bodyPr>
          <a:lstStyle/>
          <a:p>
            <a:pPr algn="ctr"/>
            <a:r>
              <a:rPr lang="en-US" sz="1800" dirty="0"/>
              <a:t>Bounding box on detected object</a:t>
            </a:r>
          </a:p>
        </p:txBody>
      </p:sp>
      <p:sp>
        <p:nvSpPr>
          <p:cNvPr id="8" name="Text Placeholder 7">
            <a:extLst>
              <a:ext uri="{FF2B5EF4-FFF2-40B4-BE49-F238E27FC236}">
                <a16:creationId xmlns:a16="http://schemas.microsoft.com/office/drawing/2014/main" id="{1956AA39-7311-8C7A-4737-0E045ECD1EAF}"/>
              </a:ext>
            </a:extLst>
          </p:cNvPr>
          <p:cNvSpPr>
            <a:spLocks noGrp="1"/>
          </p:cNvSpPr>
          <p:nvPr>
            <p:ph type="body" sz="half" idx="2"/>
          </p:nvPr>
        </p:nvSpPr>
        <p:spPr>
          <a:xfrm flipV="1">
            <a:off x="1141364" y="5078301"/>
            <a:ext cx="45719" cy="45719"/>
          </a:xfrm>
        </p:spPr>
        <p:txBody>
          <a:bodyPr>
            <a:normAutofit fontScale="25000" lnSpcReduction="20000"/>
          </a:bodyPr>
          <a:lstStyle/>
          <a:p>
            <a:endParaRPr lang="en-US" dirty="0"/>
          </a:p>
        </p:txBody>
      </p:sp>
      <p:sp>
        <p:nvSpPr>
          <p:cNvPr id="4" name="Footer Placeholder 3">
            <a:extLst>
              <a:ext uri="{FF2B5EF4-FFF2-40B4-BE49-F238E27FC236}">
                <a16:creationId xmlns:a16="http://schemas.microsoft.com/office/drawing/2014/main" id="{9E8211E6-2E65-40C5-3EEF-B05B4C807EE9}"/>
              </a:ext>
            </a:extLst>
          </p:cNvPr>
          <p:cNvSpPr>
            <a:spLocks noGrp="1"/>
          </p:cNvSpPr>
          <p:nvPr>
            <p:ph type="ftr" sz="quarter" idx="11"/>
          </p:nvPr>
        </p:nvSpPr>
        <p:spPr>
          <a:xfrm>
            <a:off x="6094409" y="2553335"/>
            <a:ext cx="6239309" cy="365125"/>
          </a:xfrm>
        </p:spPr>
        <p:txBody>
          <a:bodyPr/>
          <a:lstStyle/>
          <a:p>
            <a:r>
              <a:rPr lang="en-US" dirty="0"/>
              <a:t>Automatic Target Recognition by Robotic Arm</a:t>
            </a:r>
          </a:p>
        </p:txBody>
      </p:sp>
      <p:sp>
        <p:nvSpPr>
          <p:cNvPr id="5" name="Slide Number Placeholder 4">
            <a:extLst>
              <a:ext uri="{FF2B5EF4-FFF2-40B4-BE49-F238E27FC236}">
                <a16:creationId xmlns:a16="http://schemas.microsoft.com/office/drawing/2014/main" id="{E03A9ED3-7182-3A1B-7C87-C6F0A949D72A}"/>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365" y="606426"/>
            <a:ext cx="9912400" cy="3299778"/>
          </a:xfrm>
          <a:prstGeom prst="rect">
            <a:avLst/>
          </a:prstGeom>
        </p:spPr>
      </p:pic>
      <p:sp>
        <p:nvSpPr>
          <p:cNvPr id="3" name="Picture Placeholder 2"/>
          <p:cNvSpPr>
            <a:spLocks noGrp="1"/>
          </p:cNvSpPr>
          <p:nvPr>
            <p:ph type="pic" idx="1"/>
          </p:nvPr>
        </p:nvSpPr>
        <p:spPr/>
      </p:sp>
    </p:spTree>
    <p:extLst>
      <p:ext uri="{BB962C8B-B14F-4D97-AF65-F5344CB8AC3E}">
        <p14:creationId xmlns:p14="http://schemas.microsoft.com/office/powerpoint/2010/main" val="196531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43BCD4D4-0FCB-418E-9D58-033B2DB4157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26" name="Rectangle 21">
            <a:extLst>
              <a:ext uri="{FF2B5EF4-FFF2-40B4-BE49-F238E27FC236}">
                <a16:creationId xmlns:a16="http://schemas.microsoft.com/office/drawing/2014/main" id="{BC3E363D-4793-4E9B-88F5-58007346CF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a:extLst>
              <a:ext uri="{FF2B5EF4-FFF2-40B4-BE49-F238E27FC236}">
                <a16:creationId xmlns:a16="http://schemas.microsoft.com/office/drawing/2014/main" id="{AA3F2319-3466-4D84-ABE4-77BC773F35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 name="Footer Placeholder 4">
            <a:extLst>
              <a:ext uri="{FF2B5EF4-FFF2-40B4-BE49-F238E27FC236}">
                <a16:creationId xmlns:a16="http://schemas.microsoft.com/office/drawing/2014/main" id="{6C5D59F9-5951-52B5-E9B7-1751B25B14C9}"/>
              </a:ext>
            </a:extLst>
          </p:cNvPr>
          <p:cNvSpPr>
            <a:spLocks noGrp="1"/>
          </p:cNvSpPr>
          <p:nvPr>
            <p:ph type="ftr" sz="quarter" idx="11"/>
          </p:nvPr>
        </p:nvSpPr>
        <p:spPr/>
        <p:txBody>
          <a:bodyPr/>
          <a:lstStyle/>
          <a:p>
            <a:pPr>
              <a:spcAft>
                <a:spcPts val="600"/>
              </a:spcAft>
            </a:pPr>
            <a:r>
              <a:rPr lang="en-US"/>
              <a:t>Automatic Target Recognition by Robotic Arm</a:t>
            </a:r>
          </a:p>
        </p:txBody>
      </p:sp>
      <p:sp>
        <p:nvSpPr>
          <p:cNvPr id="6" name="Slide Number Placeholder 5">
            <a:extLst>
              <a:ext uri="{FF2B5EF4-FFF2-40B4-BE49-F238E27FC236}">
                <a16:creationId xmlns:a16="http://schemas.microsoft.com/office/drawing/2014/main" id="{D5A3AD48-EAC8-6D98-CB15-29D02B2A04CB}"/>
              </a:ext>
            </a:extLst>
          </p:cNvPr>
          <p:cNvSpPr>
            <a:spLocks noGrp="1"/>
          </p:cNvSpPr>
          <p:nvPr>
            <p:ph type="sldNum" sz="quarter" idx="12"/>
          </p:nvPr>
        </p:nvSpPr>
        <p:spPr/>
        <p:txBody>
          <a:bodyPr/>
          <a:lstStyle/>
          <a:p>
            <a:pPr>
              <a:spcAft>
                <a:spcPts val="600"/>
              </a:spcAft>
            </a:pPr>
            <a:fld id="{6D22F896-40B5-4ADD-8801-0D06FADFA095}" type="slidenum">
              <a:rPr lang="en-US" smtClean="0"/>
              <a:pPr>
                <a:spcAft>
                  <a:spcPts val="600"/>
                </a:spcAft>
              </a:pPr>
              <a:t>22</a:t>
            </a:fld>
            <a:endParaRPr lang="en-US"/>
          </a:p>
        </p:txBody>
      </p:sp>
      <p:sp>
        <p:nvSpPr>
          <p:cNvPr id="17" name="TextBox 16">
            <a:extLst>
              <a:ext uri="{FF2B5EF4-FFF2-40B4-BE49-F238E27FC236}">
                <a16:creationId xmlns:a16="http://schemas.microsoft.com/office/drawing/2014/main" id="{96AC4B7E-20CD-760C-48A2-9C8FE8025A14}"/>
              </a:ext>
            </a:extLst>
          </p:cNvPr>
          <p:cNvSpPr txBox="1"/>
          <p:nvPr/>
        </p:nvSpPr>
        <p:spPr>
          <a:xfrm>
            <a:off x="4261065" y="5537199"/>
            <a:ext cx="6101728" cy="375167"/>
          </a:xfrm>
          <a:prstGeom prst="rect">
            <a:avLst/>
          </a:prstGeom>
          <a:noFill/>
        </p:spPr>
        <p:txBody>
          <a:bodyPr wrap="square">
            <a:spAutoFit/>
          </a:bodyPr>
          <a:lstStyle/>
          <a:p>
            <a:pPr>
              <a:lnSpc>
                <a:spcPct val="107000"/>
              </a:lnSpc>
              <a:spcAft>
                <a:spcPts val="800"/>
              </a:spcAft>
            </a:pPr>
            <a:r>
              <a:rPr lang="en-US" b="1" dirty="0"/>
              <a:t>Evaluation Metrics of Dataset Percentage.</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p:cNvPicPr/>
          <p:nvPr/>
        </p:nvPicPr>
        <p:blipFill>
          <a:blip r:embed="rId4"/>
          <a:stretch>
            <a:fillRect/>
          </a:stretch>
        </p:blipFill>
        <p:spPr>
          <a:xfrm>
            <a:off x="3126258" y="477838"/>
            <a:ext cx="6297251" cy="4927599"/>
          </a:xfrm>
          <a:prstGeom prst="rect">
            <a:avLst/>
          </a:prstGeom>
        </p:spPr>
      </p:pic>
    </p:spTree>
    <p:extLst>
      <p:ext uri="{BB962C8B-B14F-4D97-AF65-F5344CB8AC3E}">
        <p14:creationId xmlns:p14="http://schemas.microsoft.com/office/powerpoint/2010/main" val="541610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046657-95CD-90AD-D2D3-74647C8F4CE6}"/>
              </a:ext>
            </a:extLst>
          </p:cNvPr>
          <p:cNvSpPr>
            <a:spLocks noGrp="1"/>
          </p:cNvSpPr>
          <p:nvPr>
            <p:ph type="title"/>
          </p:nvPr>
        </p:nvSpPr>
        <p:spPr/>
        <p:txBody>
          <a:bodyPr/>
          <a:lstStyle/>
          <a:p>
            <a:r>
              <a:rPr lang="en-US" dirty="0"/>
              <a:t>Training </a:t>
            </a:r>
            <a:r>
              <a:rPr lang="en-US" dirty="0" err="1"/>
              <a:t>DataSet</a:t>
            </a:r>
            <a:endParaRPr lang="en-US" dirty="0"/>
          </a:p>
        </p:txBody>
      </p:sp>
      <p:pic>
        <p:nvPicPr>
          <p:cNvPr id="7" name="Content Placeholder 6" descr="A screenshot of a computer&#10;&#10;Description automatically generated with low confidence">
            <a:extLst>
              <a:ext uri="{FF2B5EF4-FFF2-40B4-BE49-F238E27FC236}">
                <a16:creationId xmlns:a16="http://schemas.microsoft.com/office/drawing/2014/main" id="{98992EF0-EAF3-D426-D025-3E80064F0B49}"/>
              </a:ext>
            </a:extLst>
          </p:cNvPr>
          <p:cNvPicPr>
            <a:picLocks noGrp="1" noChangeAspect="1"/>
          </p:cNvPicPr>
          <p:nvPr>
            <p:ph idx="1"/>
          </p:nvPr>
        </p:nvPicPr>
        <p:blipFill>
          <a:blip r:embed="rId2"/>
          <a:stretch>
            <a:fillRect/>
          </a:stretch>
        </p:blipFill>
        <p:spPr>
          <a:xfrm>
            <a:off x="1141411" y="2097088"/>
            <a:ext cx="9905999" cy="3694112"/>
          </a:xfrm>
        </p:spPr>
      </p:pic>
      <p:sp>
        <p:nvSpPr>
          <p:cNvPr id="2" name="Footer Placeholder 1">
            <a:extLst>
              <a:ext uri="{FF2B5EF4-FFF2-40B4-BE49-F238E27FC236}">
                <a16:creationId xmlns:a16="http://schemas.microsoft.com/office/drawing/2014/main" id="{A60E7CBC-14EC-CCD2-520A-36945E007250}"/>
              </a:ext>
            </a:extLst>
          </p:cNvPr>
          <p:cNvSpPr>
            <a:spLocks noGrp="1"/>
          </p:cNvSpPr>
          <p:nvPr>
            <p:ph type="ftr" sz="quarter" idx="11"/>
          </p:nvPr>
        </p:nvSpPr>
        <p:spPr/>
        <p:txBody>
          <a:bodyPr/>
          <a:lstStyle/>
          <a:p>
            <a:r>
              <a:rPr lang="en-US"/>
              <a:t>Automatic Target Recognition by Robotic Arm</a:t>
            </a:r>
            <a:endParaRPr lang="en-US" dirty="0"/>
          </a:p>
        </p:txBody>
      </p:sp>
      <p:sp>
        <p:nvSpPr>
          <p:cNvPr id="3" name="Slide Number Placeholder 2">
            <a:extLst>
              <a:ext uri="{FF2B5EF4-FFF2-40B4-BE49-F238E27FC236}">
                <a16:creationId xmlns:a16="http://schemas.microsoft.com/office/drawing/2014/main" id="{2E3DC5D6-640F-E8FF-0184-22AE515B86BA}"/>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92762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35DA-E64E-080E-40F2-1376DF2E7ACA}"/>
              </a:ext>
            </a:extLst>
          </p:cNvPr>
          <p:cNvSpPr>
            <a:spLocks noGrp="1"/>
          </p:cNvSpPr>
          <p:nvPr>
            <p:ph type="title"/>
          </p:nvPr>
        </p:nvSpPr>
        <p:spPr/>
        <p:txBody>
          <a:bodyPr/>
          <a:lstStyle/>
          <a:p>
            <a:r>
              <a:rPr lang="en-US" b="1" dirty="0"/>
              <a:t>Final deliverable of the project</a:t>
            </a:r>
          </a:p>
        </p:txBody>
      </p:sp>
      <p:sp>
        <p:nvSpPr>
          <p:cNvPr id="3" name="Content Placeholder 2">
            <a:extLst>
              <a:ext uri="{FF2B5EF4-FFF2-40B4-BE49-F238E27FC236}">
                <a16:creationId xmlns:a16="http://schemas.microsoft.com/office/drawing/2014/main" id="{CB3C8876-D383-8E00-BC0D-0B09E7ECCF26}"/>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Our final product will be software/hardware integrated system of robotic arm.</a:t>
            </a:r>
          </a:p>
          <a:p>
            <a:endParaRPr lang="en-US" sz="2000" dirty="0"/>
          </a:p>
        </p:txBody>
      </p:sp>
      <p:sp>
        <p:nvSpPr>
          <p:cNvPr id="7" name="Footer Placeholder 6">
            <a:extLst>
              <a:ext uri="{FF2B5EF4-FFF2-40B4-BE49-F238E27FC236}">
                <a16:creationId xmlns:a16="http://schemas.microsoft.com/office/drawing/2014/main" id="{FE793E9C-F1BF-14D4-380F-B88C11D8EF3D}"/>
              </a:ext>
            </a:extLst>
          </p:cNvPr>
          <p:cNvSpPr>
            <a:spLocks noGrp="1"/>
          </p:cNvSpPr>
          <p:nvPr>
            <p:ph type="ftr" sz="quarter" idx="11"/>
          </p:nvPr>
        </p:nvSpPr>
        <p:spPr/>
        <p:txBody>
          <a:bodyPr/>
          <a:lstStyle/>
          <a:p>
            <a:r>
              <a:rPr lang="en-US"/>
              <a:t>Automatic Target Recognition by Robotic Arm</a:t>
            </a:r>
            <a:endParaRPr lang="en-US" dirty="0"/>
          </a:p>
        </p:txBody>
      </p:sp>
      <p:sp>
        <p:nvSpPr>
          <p:cNvPr id="8" name="Slide Number Placeholder 7">
            <a:extLst>
              <a:ext uri="{FF2B5EF4-FFF2-40B4-BE49-F238E27FC236}">
                <a16:creationId xmlns:a16="http://schemas.microsoft.com/office/drawing/2014/main" id="{86460FF2-F2F6-4482-C2D8-1FF253796DC2}"/>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545846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D6FD-54DD-AD6A-6180-7D32E01B70E1}"/>
              </a:ext>
            </a:extLst>
          </p:cNvPr>
          <p:cNvSpPr>
            <a:spLocks noGrp="1"/>
          </p:cNvSpPr>
          <p:nvPr>
            <p:ph type="title"/>
          </p:nvPr>
        </p:nvSpPr>
        <p:spPr/>
        <p:txBody>
          <a:bodyPr/>
          <a:lstStyle/>
          <a:p>
            <a:r>
              <a:rPr lang="en-US" dirty="0"/>
              <a:t>Cost analysis </a:t>
            </a:r>
          </a:p>
        </p:txBody>
      </p:sp>
      <p:sp>
        <p:nvSpPr>
          <p:cNvPr id="3" name="Content Placeholder 2">
            <a:extLst>
              <a:ext uri="{FF2B5EF4-FFF2-40B4-BE49-F238E27FC236}">
                <a16:creationId xmlns:a16="http://schemas.microsoft.com/office/drawing/2014/main" id="{874CB575-82DC-90C3-6902-98116F718EEF}"/>
              </a:ext>
            </a:extLst>
          </p:cNvPr>
          <p:cNvSpPr>
            <a:spLocks noGrp="1"/>
          </p:cNvSpPr>
          <p:nvPr>
            <p:ph idx="1"/>
          </p:nvPr>
        </p:nvSpPr>
        <p:spPr/>
        <p:txBody>
          <a:bodyPr/>
          <a:lstStyle/>
          <a:p>
            <a:r>
              <a:rPr lang="en-US" dirty="0"/>
              <a:t>Oak-d camera =25000Rs</a:t>
            </a:r>
          </a:p>
          <a:p>
            <a:r>
              <a:rPr lang="en-US" dirty="0"/>
              <a:t>4DOF robotic arm =9500Rs</a:t>
            </a:r>
          </a:p>
          <a:p>
            <a:r>
              <a:rPr lang="en-US" dirty="0"/>
              <a:t>GPU </a:t>
            </a:r>
            <a:r>
              <a:rPr lang="en-US" dirty="0" err="1"/>
              <a:t>RTx</a:t>
            </a:r>
            <a:r>
              <a:rPr lang="en-US" dirty="0"/>
              <a:t> 3090t =350000Rs </a:t>
            </a:r>
          </a:p>
        </p:txBody>
      </p:sp>
      <p:sp>
        <p:nvSpPr>
          <p:cNvPr id="4" name="Footer Placeholder 3">
            <a:extLst>
              <a:ext uri="{FF2B5EF4-FFF2-40B4-BE49-F238E27FC236}">
                <a16:creationId xmlns:a16="http://schemas.microsoft.com/office/drawing/2014/main" id="{01D01C37-F951-C3FD-169D-ADCE85ACD247}"/>
              </a:ext>
            </a:extLst>
          </p:cNvPr>
          <p:cNvSpPr>
            <a:spLocks noGrp="1"/>
          </p:cNvSpPr>
          <p:nvPr>
            <p:ph type="ftr" sz="quarter" idx="11"/>
          </p:nvPr>
        </p:nvSpPr>
        <p:spPr/>
        <p:txBody>
          <a:bodyPr/>
          <a:lstStyle/>
          <a:p>
            <a:r>
              <a:rPr lang="en-US"/>
              <a:t>Automatic Target Recognition by Robotic Arm</a:t>
            </a:r>
            <a:endParaRPr lang="en-US" dirty="0"/>
          </a:p>
        </p:txBody>
      </p:sp>
      <p:sp>
        <p:nvSpPr>
          <p:cNvPr id="5" name="Slide Number Placeholder 4">
            <a:extLst>
              <a:ext uri="{FF2B5EF4-FFF2-40B4-BE49-F238E27FC236}">
                <a16:creationId xmlns:a16="http://schemas.microsoft.com/office/drawing/2014/main" id="{E7CF34F0-401E-15A8-9DDF-0129519AF70F}"/>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65152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D4E9-2200-3521-E0DB-534CA384FA7F}"/>
              </a:ext>
            </a:extLst>
          </p:cNvPr>
          <p:cNvSpPr>
            <a:spLocks noGrp="1"/>
          </p:cNvSpPr>
          <p:nvPr>
            <p:ph type="title"/>
          </p:nvPr>
        </p:nvSpPr>
        <p:spPr/>
        <p:txBody>
          <a:bodyPr/>
          <a:lstStyle/>
          <a:p>
            <a:r>
              <a:rPr lang="en-US" sz="3600" b="1" dirty="0">
                <a:latin typeface="+mn-lt"/>
                <a:cs typeface="Times New Roman" pitchFamily="18" charset="0"/>
              </a:rPr>
              <a:t>Conclusion</a:t>
            </a:r>
            <a:endParaRPr lang="en-US" dirty="0"/>
          </a:p>
        </p:txBody>
      </p:sp>
      <p:sp>
        <p:nvSpPr>
          <p:cNvPr id="3" name="Content Placeholder 2">
            <a:extLst>
              <a:ext uri="{FF2B5EF4-FFF2-40B4-BE49-F238E27FC236}">
                <a16:creationId xmlns:a16="http://schemas.microsoft.com/office/drawing/2014/main" id="{AE63F65A-B51F-66E7-B2F4-F02A42669B9E}"/>
              </a:ext>
            </a:extLst>
          </p:cNvPr>
          <p:cNvSpPr>
            <a:spLocks noGrp="1"/>
          </p:cNvSpPr>
          <p:nvPr>
            <p:ph idx="1"/>
          </p:nvPr>
        </p:nvSpPr>
        <p:spPr/>
        <p:txBody>
          <a:bodyPr/>
          <a:lstStyle/>
          <a:p>
            <a:pPr algn="just"/>
            <a:r>
              <a:rPr lang="en-US" sz="2000" dirty="0">
                <a:latin typeface="Times New Roman" panose="02020603050405020304" pitchFamily="18" charset="0"/>
                <a:cs typeface="Times New Roman" panose="02020603050405020304" pitchFamily="18" charset="0"/>
              </a:rPr>
              <a:t>After making this project, this project will be able to  automatically identify, detect and track the dynamic object and pick and place the targeted object through robotic arm</a:t>
            </a:r>
          </a:p>
          <a:p>
            <a:endParaRPr lang="en-US" dirty="0"/>
          </a:p>
        </p:txBody>
      </p:sp>
      <p:sp>
        <p:nvSpPr>
          <p:cNvPr id="7" name="Footer Placeholder 6">
            <a:extLst>
              <a:ext uri="{FF2B5EF4-FFF2-40B4-BE49-F238E27FC236}">
                <a16:creationId xmlns:a16="http://schemas.microsoft.com/office/drawing/2014/main" id="{FCB3A926-D123-239B-D1AC-919BCB52FE59}"/>
              </a:ext>
            </a:extLst>
          </p:cNvPr>
          <p:cNvSpPr>
            <a:spLocks noGrp="1"/>
          </p:cNvSpPr>
          <p:nvPr>
            <p:ph type="ftr" sz="quarter" idx="11"/>
          </p:nvPr>
        </p:nvSpPr>
        <p:spPr/>
        <p:txBody>
          <a:bodyPr/>
          <a:lstStyle/>
          <a:p>
            <a:r>
              <a:rPr lang="en-US"/>
              <a:t>Automatic Target Recognition by Robotic Arm</a:t>
            </a:r>
            <a:endParaRPr lang="en-US" dirty="0"/>
          </a:p>
        </p:txBody>
      </p:sp>
      <p:sp>
        <p:nvSpPr>
          <p:cNvPr id="8" name="Slide Number Placeholder 7">
            <a:extLst>
              <a:ext uri="{FF2B5EF4-FFF2-40B4-BE49-F238E27FC236}">
                <a16:creationId xmlns:a16="http://schemas.microsoft.com/office/drawing/2014/main" id="{3AB2687A-837D-2796-0941-2E6F4FB29956}"/>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74240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5C44-A79A-BB9E-EA91-1887602ED9CD}"/>
              </a:ext>
            </a:extLst>
          </p:cNvPr>
          <p:cNvSpPr>
            <a:spLocks noGrp="1"/>
          </p:cNvSpPr>
          <p:nvPr>
            <p:ph type="title"/>
          </p:nvPr>
        </p:nvSpPr>
        <p:spPr/>
        <p:txBody>
          <a:bodyPr/>
          <a:lstStyle/>
          <a:p>
            <a:r>
              <a:rPr lang="en-US" b="1" dirty="0"/>
              <a:t>Future Work</a:t>
            </a:r>
          </a:p>
        </p:txBody>
      </p:sp>
      <p:sp>
        <p:nvSpPr>
          <p:cNvPr id="3" name="Content Placeholder 2">
            <a:extLst>
              <a:ext uri="{FF2B5EF4-FFF2-40B4-BE49-F238E27FC236}">
                <a16:creationId xmlns:a16="http://schemas.microsoft.com/office/drawing/2014/main" id="{A5373C14-ECAC-2E09-2729-8A7FAC925A46}"/>
              </a:ext>
            </a:extLst>
          </p:cNvPr>
          <p:cNvSpPr>
            <a:spLocks noGrp="1"/>
          </p:cNvSpPr>
          <p:nvPr>
            <p:ph idx="1"/>
          </p:nvPr>
        </p:nvSpPr>
        <p:spPr/>
        <p:txBody>
          <a:bodyPr>
            <a:normAutofit/>
          </a:bodyPr>
          <a:lstStyle/>
          <a:p>
            <a:pPr algn="just">
              <a:lnSpc>
                <a:spcPct val="100000"/>
              </a:lnSpc>
            </a:pPr>
            <a:r>
              <a:rPr lang="en-US" sz="2000" dirty="0"/>
              <a:t>Speed and performance, particularly in complicated situations with numerous targets or difficult lighting conditions, can yet be improved. </a:t>
            </a:r>
          </a:p>
          <a:p>
            <a:pPr algn="just">
              <a:lnSpc>
                <a:spcPct val="100000"/>
              </a:lnSpc>
            </a:pPr>
            <a:r>
              <a:rPr lang="en-US" sz="2000" dirty="0"/>
              <a:t>The robotic arm can detect targets as well as plan and carry out the necessary grasping operations by integrating target recognition and grasp planning. As a result, the arm would be able to involve and control recognized things more meaningfully and purposefully on its own.</a:t>
            </a:r>
          </a:p>
          <a:p>
            <a:pPr algn="just">
              <a:lnSpc>
                <a:spcPct val="100000"/>
              </a:lnSpc>
            </a:pPr>
            <a:r>
              <a:rPr lang="en-US" sz="2000" dirty="0"/>
              <a:t>Future research on the Swin Transformer and robotic arm for autonomous target detection could concentrate on improving the system's versatility and real-world usability.</a:t>
            </a:r>
          </a:p>
        </p:txBody>
      </p:sp>
      <p:sp>
        <p:nvSpPr>
          <p:cNvPr id="4" name="Footer Placeholder 3">
            <a:extLst>
              <a:ext uri="{FF2B5EF4-FFF2-40B4-BE49-F238E27FC236}">
                <a16:creationId xmlns:a16="http://schemas.microsoft.com/office/drawing/2014/main" id="{EA5B1513-629C-A2C9-851D-3B9A1D91D548}"/>
              </a:ext>
            </a:extLst>
          </p:cNvPr>
          <p:cNvSpPr>
            <a:spLocks noGrp="1"/>
          </p:cNvSpPr>
          <p:nvPr>
            <p:ph type="ftr" sz="quarter" idx="11"/>
          </p:nvPr>
        </p:nvSpPr>
        <p:spPr/>
        <p:txBody>
          <a:bodyPr/>
          <a:lstStyle/>
          <a:p>
            <a:r>
              <a:rPr lang="en-US"/>
              <a:t>Automatic Target Recognition by Robotic Arm</a:t>
            </a:r>
            <a:endParaRPr lang="en-US" dirty="0"/>
          </a:p>
        </p:txBody>
      </p:sp>
      <p:sp>
        <p:nvSpPr>
          <p:cNvPr id="5" name="Slide Number Placeholder 4">
            <a:extLst>
              <a:ext uri="{FF2B5EF4-FFF2-40B4-BE49-F238E27FC236}">
                <a16:creationId xmlns:a16="http://schemas.microsoft.com/office/drawing/2014/main" id="{5874FDE8-8411-ED79-715F-E0F4BD55F708}"/>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85179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2CC6-6FAE-E1FE-C8C6-181D73F30FA1}"/>
              </a:ext>
            </a:extLst>
          </p:cNvPr>
          <p:cNvSpPr>
            <a:spLocks noGrp="1"/>
          </p:cNvSpPr>
          <p:nvPr>
            <p:ph type="title"/>
          </p:nvPr>
        </p:nvSpPr>
        <p:spPr/>
        <p:txBody>
          <a:bodyPr/>
          <a:lstStyle/>
          <a:p>
            <a:r>
              <a:rPr lang="en-US" sz="3600" b="1" dirty="0">
                <a:latin typeface="+mn-lt"/>
                <a:cs typeface="Times New Roman" pitchFamily="18" charset="0"/>
              </a:rPr>
              <a:t>References</a:t>
            </a:r>
            <a:endParaRPr lang="en-US" dirty="0"/>
          </a:p>
        </p:txBody>
      </p:sp>
      <p:sp>
        <p:nvSpPr>
          <p:cNvPr id="3" name="Content Placeholder 2">
            <a:extLst>
              <a:ext uri="{FF2B5EF4-FFF2-40B4-BE49-F238E27FC236}">
                <a16:creationId xmlns:a16="http://schemas.microsoft.com/office/drawing/2014/main" id="{EFD9FE78-EF7C-0C60-B13E-FDAE760BCFAC}"/>
              </a:ext>
            </a:extLst>
          </p:cNvPr>
          <p:cNvSpPr>
            <a:spLocks noGrp="1"/>
          </p:cNvSpPr>
          <p:nvPr>
            <p:ph idx="1"/>
          </p:nvPr>
        </p:nvSpPr>
        <p:spPr/>
        <p:txBody>
          <a:bodyPr>
            <a:normAutofit/>
          </a:bodyPr>
          <a:lstStyle/>
          <a:p>
            <a:pPr algn="just"/>
            <a:r>
              <a:rPr lang="en-US" sz="2000" dirty="0"/>
              <a:t>[</a:t>
            </a:r>
            <a:r>
              <a:rPr lang="en-US" sz="2000" dirty="0">
                <a:latin typeface="Times New Roman" panose="02020603050405020304" pitchFamily="18" charset="0"/>
                <a:cs typeface="Times New Roman" panose="02020603050405020304" pitchFamily="18" charset="0"/>
              </a:rPr>
              <a:t>1] Kumar R, Lal S, Kumar S, Chand P. Object detection and recognition for a pick and place robot. </a:t>
            </a:r>
            <a:r>
              <a:rPr lang="en-US" sz="2000" dirty="0" err="1">
                <a:latin typeface="Times New Roman" panose="02020603050405020304" pitchFamily="18" charset="0"/>
                <a:cs typeface="Times New Roman" panose="02020603050405020304" pitchFamily="18" charset="0"/>
              </a:rPr>
              <a:t>InAsia</a:t>
            </a:r>
            <a:r>
              <a:rPr lang="en-US" sz="2000" dirty="0">
                <a:latin typeface="Times New Roman" panose="02020603050405020304" pitchFamily="18" charset="0"/>
                <a:cs typeface="Times New Roman" panose="02020603050405020304" pitchFamily="18" charset="0"/>
              </a:rPr>
              <a:t>-Pacific world congress on computer science and engineering 2014 Nov 4 (pp. 1-7). IEEE.</a:t>
            </a:r>
          </a:p>
          <a:p>
            <a:pPr algn="just"/>
            <a:r>
              <a:rPr lang="en-US" sz="2000" dirty="0">
                <a:latin typeface="Times New Roman" panose="02020603050405020304" pitchFamily="18" charset="0"/>
                <a:cs typeface="Times New Roman" panose="02020603050405020304" pitchFamily="18" charset="0"/>
              </a:rPr>
              <a:t>[2] Khan JF, </a:t>
            </a:r>
            <a:r>
              <a:rPr lang="en-US" sz="2000" dirty="0" err="1">
                <a:latin typeface="Times New Roman" panose="02020603050405020304" pitchFamily="18" charset="0"/>
                <a:cs typeface="Times New Roman" panose="02020603050405020304" pitchFamily="18" charset="0"/>
              </a:rPr>
              <a:t>Alam</a:t>
            </a:r>
            <a:r>
              <a:rPr lang="en-US" sz="2000" dirty="0">
                <a:latin typeface="Times New Roman" panose="02020603050405020304" pitchFamily="18" charset="0"/>
                <a:cs typeface="Times New Roman" panose="02020603050405020304" pitchFamily="18" charset="0"/>
              </a:rPr>
              <a:t> MS. Target detection in cluttered forward-looking infrared imagery. Optical Engineering. 2005 Jul;44(7):076404.</a:t>
            </a:r>
          </a:p>
          <a:p>
            <a:pPr algn="just"/>
            <a:r>
              <a:rPr lang="en-US" sz="2000" dirty="0">
                <a:latin typeface="Times New Roman" panose="02020603050405020304" pitchFamily="18" charset="0"/>
                <a:cs typeface="Times New Roman" panose="02020603050405020304" pitchFamily="18" charset="0"/>
              </a:rPr>
              <a:t>[3] </a:t>
            </a:r>
            <a:r>
              <a:rPr lang="en-US" sz="2000" dirty="0" err="1">
                <a:latin typeface="Times New Roman" panose="02020603050405020304" pitchFamily="18" charset="0"/>
                <a:cs typeface="Times New Roman" panose="02020603050405020304" pitchFamily="18" charset="0"/>
              </a:rPr>
              <a:t>Zuo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Yiming</a:t>
            </a:r>
            <a:r>
              <a:rPr lang="en-US" sz="2000" dirty="0">
                <a:latin typeface="Times New Roman" panose="02020603050405020304" pitchFamily="18" charset="0"/>
                <a:cs typeface="Times New Roman" panose="02020603050405020304" pitchFamily="18" charset="0"/>
              </a:rPr>
              <a:t>, et al. "Craves: Controlling robotic arm with a vision-based economic system." Proceedings of the IEEE/CVF Conference on Computer Vision and Pattern Recognition. 2019.</a:t>
            </a:r>
          </a:p>
          <a:p>
            <a:endParaRPr lang="en-US" dirty="0"/>
          </a:p>
        </p:txBody>
      </p:sp>
      <p:sp>
        <p:nvSpPr>
          <p:cNvPr id="4" name="Footer Placeholder 3">
            <a:extLst>
              <a:ext uri="{FF2B5EF4-FFF2-40B4-BE49-F238E27FC236}">
                <a16:creationId xmlns:a16="http://schemas.microsoft.com/office/drawing/2014/main" id="{B4CD98FF-DDBB-F731-FEE1-40529F6C7E69}"/>
              </a:ext>
            </a:extLst>
          </p:cNvPr>
          <p:cNvSpPr>
            <a:spLocks noGrp="1"/>
          </p:cNvSpPr>
          <p:nvPr>
            <p:ph type="ftr" sz="quarter" idx="11"/>
          </p:nvPr>
        </p:nvSpPr>
        <p:spPr/>
        <p:txBody>
          <a:bodyPr/>
          <a:lstStyle/>
          <a:p>
            <a:r>
              <a:rPr lang="en-US"/>
              <a:t>Automatic Target Recognition by Robotic Arm</a:t>
            </a:r>
            <a:endParaRPr lang="en-US" dirty="0"/>
          </a:p>
        </p:txBody>
      </p:sp>
      <p:sp>
        <p:nvSpPr>
          <p:cNvPr id="5" name="Slide Number Placeholder 4">
            <a:extLst>
              <a:ext uri="{FF2B5EF4-FFF2-40B4-BE49-F238E27FC236}">
                <a16:creationId xmlns:a16="http://schemas.microsoft.com/office/drawing/2014/main" id="{113A8EE1-2A38-01DC-F6D2-A9C2749BB910}"/>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759450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e the source image"/>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6" name="Footer Placeholder 5">
            <a:extLst>
              <a:ext uri="{FF2B5EF4-FFF2-40B4-BE49-F238E27FC236}">
                <a16:creationId xmlns:a16="http://schemas.microsoft.com/office/drawing/2014/main" id="{00BA896A-167C-CD4A-5CCD-F54B419050E8}"/>
              </a:ext>
            </a:extLst>
          </p:cNvPr>
          <p:cNvSpPr>
            <a:spLocks noGrp="1"/>
          </p:cNvSpPr>
          <p:nvPr>
            <p:ph type="ftr" sz="quarter" idx="11"/>
          </p:nvPr>
        </p:nvSpPr>
        <p:spPr/>
        <p:txBody>
          <a:bodyPr/>
          <a:lstStyle/>
          <a:p>
            <a:r>
              <a:rPr lang="en-US"/>
              <a:t>Automatic Target Recognition by Robotic Arm</a:t>
            </a:r>
            <a:endParaRPr lang="en-US" dirty="0"/>
          </a:p>
        </p:txBody>
      </p:sp>
      <p:sp>
        <p:nvSpPr>
          <p:cNvPr id="7" name="Slide Number Placeholder 6">
            <a:extLst>
              <a:ext uri="{FF2B5EF4-FFF2-40B4-BE49-F238E27FC236}">
                <a16:creationId xmlns:a16="http://schemas.microsoft.com/office/drawing/2014/main" id="{BCC66F0F-A511-486E-0A9C-D1AA6EFD445F}"/>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9835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Stakeholders</a:t>
            </a:r>
            <a:r>
              <a:rPr lang="en-US" dirty="0">
                <a:highlight>
                  <a:srgbClr val="808080"/>
                </a:highlight>
              </a:rPr>
              <a:t> </a:t>
            </a:r>
          </a:p>
        </p:txBody>
      </p:sp>
      <p:sp>
        <p:nvSpPr>
          <p:cNvPr id="3" name="Content Placeholder 2"/>
          <p:cNvSpPr>
            <a:spLocks noGrp="1"/>
          </p:cNvSpPr>
          <p:nvPr>
            <p:ph sz="half" idx="1"/>
          </p:nvPr>
        </p:nvSpPr>
        <p:spPr/>
        <p:txBody>
          <a:bodyPr>
            <a:normAutofit/>
          </a:bodyPr>
          <a:lstStyle/>
          <a:p>
            <a:pPr>
              <a:buFont typeface="Wingdings" panose="05000000000000000000" pitchFamily="2" charset="2"/>
              <a:buChar char="Ø"/>
            </a:pPr>
            <a:r>
              <a:rPr lang="en-US" sz="2000" b="1" dirty="0"/>
              <a:t>Guided by:</a:t>
            </a:r>
          </a:p>
          <a:p>
            <a:r>
              <a:rPr lang="en-US" sz="2000" dirty="0"/>
              <a:t>Sir. Mughees Sarwar Awan</a:t>
            </a:r>
          </a:p>
          <a:p>
            <a:pPr>
              <a:buFont typeface="Wingdings" panose="05000000000000000000" pitchFamily="2" charset="2"/>
              <a:buChar char="Ø"/>
            </a:pPr>
            <a:r>
              <a:rPr lang="en-US" sz="2000" b="1" dirty="0"/>
              <a:t>Industrial Supervisor:</a:t>
            </a:r>
          </a:p>
          <a:p>
            <a:r>
              <a:rPr lang="en-US" sz="2000" dirty="0"/>
              <a:t>Dr. Khursheed Hussain</a:t>
            </a:r>
          </a:p>
          <a:p>
            <a:pPr>
              <a:buFont typeface="Wingdings" panose="05000000000000000000" pitchFamily="2" charset="2"/>
              <a:buChar char="Ø"/>
            </a:pPr>
            <a:r>
              <a:rPr lang="en-US" sz="2000" b="1" dirty="0"/>
              <a:t>Industry:</a:t>
            </a:r>
          </a:p>
          <a:p>
            <a:r>
              <a:rPr lang="en-US" sz="2000" dirty="0"/>
              <a:t>AI-TECH</a:t>
            </a:r>
          </a:p>
          <a:p>
            <a:endParaRPr lang="en-US" sz="2000" dirty="0"/>
          </a:p>
        </p:txBody>
      </p:sp>
      <p:sp>
        <p:nvSpPr>
          <p:cNvPr id="4" name="Content Placeholder 3"/>
          <p:cNvSpPr>
            <a:spLocks noGrp="1"/>
          </p:cNvSpPr>
          <p:nvPr>
            <p:ph sz="half" idx="2"/>
          </p:nvPr>
        </p:nvSpPr>
        <p:spPr/>
        <p:txBody>
          <a:bodyPr>
            <a:normAutofit/>
          </a:bodyPr>
          <a:lstStyle/>
          <a:p>
            <a:pPr>
              <a:buFont typeface="Wingdings" panose="05000000000000000000" pitchFamily="2" charset="2"/>
              <a:buChar char="Ø"/>
            </a:pPr>
            <a:r>
              <a:rPr lang="en-US" sz="2000" b="1" dirty="0"/>
              <a:t>Submitted by:</a:t>
            </a:r>
          </a:p>
          <a:p>
            <a:r>
              <a:rPr lang="en-US" sz="2000" dirty="0"/>
              <a:t>Saddam Ahmed Nisar (192101024)</a:t>
            </a:r>
          </a:p>
          <a:p>
            <a:r>
              <a:rPr lang="en-US" sz="2000" dirty="0"/>
              <a:t>Nouman Mazhar (192101014)</a:t>
            </a:r>
          </a:p>
          <a:p>
            <a:r>
              <a:rPr lang="en-US" sz="2000" dirty="0"/>
              <a:t>Iqra Tanveer   (192101015)</a:t>
            </a:r>
          </a:p>
          <a:p>
            <a:endParaRPr lang="en-US" sz="2000" dirty="0"/>
          </a:p>
        </p:txBody>
      </p:sp>
      <p:sp>
        <p:nvSpPr>
          <p:cNvPr id="8" name="Footer Placeholder 7">
            <a:extLst>
              <a:ext uri="{FF2B5EF4-FFF2-40B4-BE49-F238E27FC236}">
                <a16:creationId xmlns:a16="http://schemas.microsoft.com/office/drawing/2014/main" id="{57B9821E-6836-DABE-B04F-E08C660299D7}"/>
              </a:ext>
            </a:extLst>
          </p:cNvPr>
          <p:cNvSpPr>
            <a:spLocks noGrp="1"/>
          </p:cNvSpPr>
          <p:nvPr>
            <p:ph type="ftr" sz="quarter" idx="11"/>
          </p:nvPr>
        </p:nvSpPr>
        <p:spPr/>
        <p:txBody>
          <a:bodyPr/>
          <a:lstStyle/>
          <a:p>
            <a:r>
              <a:rPr lang="en-US" dirty="0"/>
              <a:t>Automatic Target Recognition by Robotic Arm</a:t>
            </a:r>
          </a:p>
        </p:txBody>
      </p:sp>
      <p:sp>
        <p:nvSpPr>
          <p:cNvPr id="9" name="Slide Number Placeholder 8">
            <a:extLst>
              <a:ext uri="{FF2B5EF4-FFF2-40B4-BE49-F238E27FC236}">
                <a16:creationId xmlns:a16="http://schemas.microsoft.com/office/drawing/2014/main" id="{79153A1F-1FA1-2C16-5CA7-BF5E822A698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125125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descr="A person standing in front of a large screen with a large crowd of people&#10;&#10;Description automatically generated with medium confidence">
            <a:extLst>
              <a:ext uri="{FF2B5EF4-FFF2-40B4-BE49-F238E27FC236}">
                <a16:creationId xmlns:a16="http://schemas.microsoft.com/office/drawing/2014/main" id="{5EF10FFF-5D9F-87ED-466B-1C8051E6E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46" r="1" b="11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B62C861-3DAE-C5BA-064E-3D1C4A5AEB81}"/>
              </a:ext>
            </a:extLst>
          </p:cNvPr>
          <p:cNvSpPr>
            <a:spLocks noGrp="1"/>
          </p:cNvSpPr>
          <p:nvPr>
            <p:ph type="ftr" sz="quarter" idx="11"/>
          </p:nvPr>
        </p:nvSpPr>
        <p:spPr>
          <a:xfrm>
            <a:off x="1141411" y="5883275"/>
            <a:ext cx="6239309" cy="365125"/>
          </a:xfrm>
        </p:spPr>
        <p:txBody>
          <a:bodyPr>
            <a:normAutofit/>
          </a:bodyPr>
          <a:lstStyle/>
          <a:p>
            <a:pPr>
              <a:spcAft>
                <a:spcPts val="600"/>
              </a:spcAft>
            </a:pPr>
            <a:r>
              <a:rPr lang="en-US">
                <a:solidFill>
                  <a:srgbClr val="FFFFFF"/>
                </a:solidFill>
              </a:rPr>
              <a:t>Automatic Target Recognition by Robotic Arm</a:t>
            </a:r>
          </a:p>
        </p:txBody>
      </p:sp>
      <p:sp>
        <p:nvSpPr>
          <p:cNvPr id="3" name="Slide Number Placeholder 2">
            <a:extLst>
              <a:ext uri="{FF2B5EF4-FFF2-40B4-BE49-F238E27FC236}">
                <a16:creationId xmlns:a16="http://schemas.microsoft.com/office/drawing/2014/main" id="{BC7F0CF2-0158-DDFD-0400-8632F78519B7}"/>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a:solidFill>
                  <a:srgbClr val="FFFFFF"/>
                </a:solidFill>
              </a:rPr>
              <a:pPr>
                <a:spcAft>
                  <a:spcPts val="600"/>
                </a:spcAft>
              </a:pPr>
              <a:t>30</a:t>
            </a:fld>
            <a:endParaRPr lang="en-US">
              <a:solidFill>
                <a:srgbClr val="FFFFFF"/>
              </a:solidFill>
            </a:endParaRPr>
          </a:p>
        </p:txBody>
      </p:sp>
    </p:spTree>
    <p:extLst>
      <p:ext uri="{BB962C8B-B14F-4D97-AF65-F5344CB8AC3E}">
        <p14:creationId xmlns:p14="http://schemas.microsoft.com/office/powerpoint/2010/main" val="4236712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FC5F4E-F324-538F-C3C8-C1FD4420B443}"/>
              </a:ext>
            </a:extLst>
          </p:cNvPr>
          <p:cNvSpPr>
            <a:spLocks noGrp="1"/>
          </p:cNvSpPr>
          <p:nvPr>
            <p:ph type="title"/>
          </p:nvPr>
        </p:nvSpPr>
        <p:spPr>
          <a:xfrm>
            <a:off x="800123" y="528366"/>
            <a:ext cx="9905998" cy="1478570"/>
          </a:xfrm>
        </p:spPr>
        <p:txBody>
          <a:bodyPr/>
          <a:lstStyle/>
          <a:p>
            <a:pPr algn="ctr"/>
            <a:r>
              <a:rPr lang="en-US" b="1" dirty="0"/>
              <a:t>Outlines</a:t>
            </a:r>
          </a:p>
        </p:txBody>
      </p:sp>
      <p:sp>
        <p:nvSpPr>
          <p:cNvPr id="7" name="Content Placeholder 6">
            <a:extLst>
              <a:ext uri="{FF2B5EF4-FFF2-40B4-BE49-F238E27FC236}">
                <a16:creationId xmlns:a16="http://schemas.microsoft.com/office/drawing/2014/main" id="{56F4A627-C367-7AEA-654F-78AF9133F45C}"/>
              </a:ext>
            </a:extLst>
          </p:cNvPr>
          <p:cNvSpPr>
            <a:spLocks noGrp="1"/>
          </p:cNvSpPr>
          <p:nvPr>
            <p:ph sz="half" idx="1"/>
          </p:nvPr>
        </p:nvSpPr>
        <p:spPr/>
        <p:txBody>
          <a:bodyPr>
            <a:normAutofit/>
          </a:bodyPr>
          <a:lstStyle/>
          <a:p>
            <a:r>
              <a:rPr lang="en-US" sz="2000" dirty="0"/>
              <a:t>Introduction</a:t>
            </a:r>
          </a:p>
          <a:p>
            <a:r>
              <a:rPr lang="en-US" sz="2000" dirty="0"/>
              <a:t>Application</a:t>
            </a:r>
          </a:p>
          <a:p>
            <a:r>
              <a:rPr lang="en-US" sz="2000" dirty="0"/>
              <a:t>Motivation</a:t>
            </a:r>
          </a:p>
          <a:p>
            <a:r>
              <a:rPr lang="en-US" sz="2000" dirty="0"/>
              <a:t>Problem Statement </a:t>
            </a:r>
          </a:p>
          <a:p>
            <a:r>
              <a:rPr lang="en-US" sz="2000" dirty="0"/>
              <a:t>Objectives</a:t>
            </a:r>
          </a:p>
          <a:p>
            <a:r>
              <a:rPr lang="en-US" sz="2000" dirty="0"/>
              <a:t>Object Detection Algorithms</a:t>
            </a:r>
          </a:p>
          <a:p>
            <a:r>
              <a:rPr lang="en-US" sz="2000" dirty="0"/>
              <a:t>Robotic Arm</a:t>
            </a:r>
          </a:p>
          <a:p>
            <a:endParaRPr lang="en-US" dirty="0"/>
          </a:p>
        </p:txBody>
      </p:sp>
      <p:sp>
        <p:nvSpPr>
          <p:cNvPr id="8" name="Content Placeholder 7">
            <a:extLst>
              <a:ext uri="{FF2B5EF4-FFF2-40B4-BE49-F238E27FC236}">
                <a16:creationId xmlns:a16="http://schemas.microsoft.com/office/drawing/2014/main" id="{75867C91-DD02-51FD-D87D-AF3130431A99}"/>
              </a:ext>
            </a:extLst>
          </p:cNvPr>
          <p:cNvSpPr>
            <a:spLocks noGrp="1"/>
          </p:cNvSpPr>
          <p:nvPr>
            <p:ph sz="half" idx="2"/>
          </p:nvPr>
        </p:nvSpPr>
        <p:spPr/>
        <p:txBody>
          <a:bodyPr>
            <a:normAutofit/>
          </a:bodyPr>
          <a:lstStyle/>
          <a:p>
            <a:r>
              <a:rPr lang="en-US" sz="2000" dirty="0"/>
              <a:t>Literature View</a:t>
            </a:r>
          </a:p>
          <a:p>
            <a:r>
              <a:rPr lang="en-US" sz="2000" dirty="0"/>
              <a:t>Design and Implementation</a:t>
            </a:r>
          </a:p>
          <a:p>
            <a:r>
              <a:rPr lang="en-US" sz="2000" dirty="0"/>
              <a:t>Expected Result</a:t>
            </a:r>
          </a:p>
          <a:p>
            <a:r>
              <a:rPr lang="en-US" sz="2000" dirty="0"/>
              <a:t>Proposed Cost</a:t>
            </a:r>
          </a:p>
          <a:p>
            <a:r>
              <a:rPr lang="en-US" sz="2000" dirty="0"/>
              <a:t>Project Timeline</a:t>
            </a:r>
          </a:p>
          <a:p>
            <a:r>
              <a:rPr lang="en-US" sz="2000" dirty="0"/>
              <a:t>Conclusion</a:t>
            </a:r>
          </a:p>
          <a:p>
            <a:r>
              <a:rPr lang="en-US" sz="2000" dirty="0"/>
              <a:t>References </a:t>
            </a:r>
          </a:p>
          <a:p>
            <a:endParaRPr lang="en-US" dirty="0"/>
          </a:p>
        </p:txBody>
      </p:sp>
      <p:sp>
        <p:nvSpPr>
          <p:cNvPr id="6" name="Footer Placeholder 5">
            <a:extLst>
              <a:ext uri="{FF2B5EF4-FFF2-40B4-BE49-F238E27FC236}">
                <a16:creationId xmlns:a16="http://schemas.microsoft.com/office/drawing/2014/main" id="{2D521F62-A6FC-154D-1FA3-DA95E3058062}"/>
              </a:ext>
            </a:extLst>
          </p:cNvPr>
          <p:cNvSpPr>
            <a:spLocks noGrp="1"/>
          </p:cNvSpPr>
          <p:nvPr>
            <p:ph type="ftr" sz="quarter" idx="11"/>
          </p:nvPr>
        </p:nvSpPr>
        <p:spPr/>
        <p:txBody>
          <a:bodyPr/>
          <a:lstStyle/>
          <a:p>
            <a:r>
              <a:rPr lang="en-US"/>
              <a:t>Automatic Target Recognition by Robotic Arm</a:t>
            </a:r>
            <a:endParaRPr lang="en-US" dirty="0"/>
          </a:p>
        </p:txBody>
      </p:sp>
      <p:sp>
        <p:nvSpPr>
          <p:cNvPr id="9" name="Slide Number Placeholder 8">
            <a:extLst>
              <a:ext uri="{FF2B5EF4-FFF2-40B4-BE49-F238E27FC236}">
                <a16:creationId xmlns:a16="http://schemas.microsoft.com/office/drawing/2014/main" id="{16DBA28F-9DC0-3208-2982-149D145C6931}"/>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134923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618518"/>
            <a:ext cx="5894387" cy="1478570"/>
          </a:xfrm>
        </p:spPr>
        <p:txBody>
          <a:bodyPr anchor="b">
            <a:normAutofit/>
          </a:bodyPr>
          <a:lstStyle/>
          <a:p>
            <a:r>
              <a:rPr lang="en-US" b="1"/>
              <a:t>Introduction</a:t>
            </a:r>
            <a:endParaRPr lang="en-US"/>
          </a:p>
        </p:txBody>
      </p:sp>
      <p:sp>
        <p:nvSpPr>
          <p:cNvPr id="3" name="Content Placeholder 2"/>
          <p:cNvSpPr>
            <a:spLocks noGrp="1"/>
          </p:cNvSpPr>
          <p:nvPr>
            <p:ph idx="1"/>
          </p:nvPr>
        </p:nvSpPr>
        <p:spPr>
          <a:xfrm>
            <a:off x="1141412" y="2249487"/>
            <a:ext cx="5894388" cy="3541714"/>
          </a:xfrm>
        </p:spPr>
        <p:txBody>
          <a:bodyPr>
            <a:normAutofit/>
          </a:bodyPr>
          <a:lstStyle/>
          <a:p>
            <a:pPr algn="just">
              <a:lnSpc>
                <a:spcPct val="110000"/>
              </a:lnSpc>
            </a:pPr>
            <a:r>
              <a:rPr lang="en-US" sz="2000" dirty="0">
                <a:latin typeface="Times New Roman" panose="02020603050405020304" pitchFamily="18" charset="0"/>
                <a:cs typeface="Times New Roman" panose="02020603050405020304" pitchFamily="18" charset="0"/>
              </a:rPr>
              <a:t>An automatic target recognition is a real time or non-real-time image or signal understanding system. It involve image processing and machine learning techniques to detect and identify the object in its environment[1]. The main aim of our project is to Detect, identify and tacking of dynamic object by using robotic arm then pick the dynamic object and place it on another location by using </a:t>
            </a:r>
            <a:r>
              <a:rPr lang="en-US" sz="2000" dirty="0" err="1">
                <a:latin typeface="Times New Roman" panose="02020603050405020304" pitchFamily="18" charset="0"/>
                <a:cs typeface="Times New Roman" panose="02020603050405020304" pitchFamily="18" charset="0"/>
              </a:rPr>
              <a:t>swin</a:t>
            </a:r>
            <a:r>
              <a:rPr lang="en-US" sz="2000" dirty="0">
                <a:latin typeface="Times New Roman" panose="02020603050405020304" pitchFamily="18" charset="0"/>
                <a:cs typeface="Times New Roman" panose="02020603050405020304" pitchFamily="18" charset="0"/>
              </a:rPr>
              <a:t> transformer .</a:t>
            </a:r>
          </a:p>
          <a:p>
            <a:pPr>
              <a:lnSpc>
                <a:spcPct val="110000"/>
              </a:lnSpc>
            </a:pPr>
            <a:endParaRPr lang="en-US" sz="2200" dirty="0"/>
          </a:p>
        </p:txBody>
      </p:sp>
      <p:pic>
        <p:nvPicPr>
          <p:cNvPr id="1026" name="Picture 2">
            <a:extLst>
              <a:ext uri="{FF2B5EF4-FFF2-40B4-BE49-F238E27FC236}">
                <a16:creationId xmlns:a16="http://schemas.microsoft.com/office/drawing/2014/main" id="{4011EB2A-D2DF-CF7A-68A1-55DC4865A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2" r="27236" b="1"/>
          <a:stretch/>
        </p:blipFill>
        <p:spPr bwMode="auto">
          <a:xfrm>
            <a:off x="7619998" y="780235"/>
            <a:ext cx="3425199" cy="484033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187FC7C0-AD9B-955B-EE2C-5844AE13A353}"/>
              </a:ext>
            </a:extLst>
          </p:cNvPr>
          <p:cNvSpPr>
            <a:spLocks noGrp="1"/>
          </p:cNvSpPr>
          <p:nvPr>
            <p:ph type="ftr" sz="quarter" idx="11"/>
          </p:nvPr>
        </p:nvSpPr>
        <p:spPr>
          <a:xfrm>
            <a:off x="5402261" y="5621382"/>
            <a:ext cx="6239309" cy="365125"/>
          </a:xfrm>
        </p:spPr>
        <p:txBody>
          <a:bodyPr>
            <a:normAutofit/>
          </a:bodyPr>
          <a:lstStyle/>
          <a:p>
            <a:pPr marL="0" marR="0" algn="ctr">
              <a:lnSpc>
                <a:spcPct val="107000"/>
              </a:lnSpc>
              <a:spcBef>
                <a:spcPts val="0"/>
              </a:spcBef>
              <a:spcAft>
                <a:spcPts val="800"/>
              </a:spcAft>
            </a:pPr>
            <a:r>
              <a:rPr lang="en-US" sz="1050" kern="100" dirty="0">
                <a:solidFill>
                  <a:srgbClr val="FFFFFF"/>
                </a:solidFill>
                <a:effectLst/>
              </a:rPr>
              <a:t>Figure 1.1 4DOF Robotic Arm</a:t>
            </a:r>
          </a:p>
        </p:txBody>
      </p:sp>
      <p:sp>
        <p:nvSpPr>
          <p:cNvPr id="11" name="Slide Number Placeholder 10">
            <a:extLst>
              <a:ext uri="{FF2B5EF4-FFF2-40B4-BE49-F238E27FC236}">
                <a16:creationId xmlns:a16="http://schemas.microsoft.com/office/drawing/2014/main" id="{E698F089-C9E6-0D63-7904-DC7BF8F5A412}"/>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5</a:t>
            </a:fld>
            <a:endParaRPr lang="en-US"/>
          </a:p>
        </p:txBody>
      </p:sp>
    </p:spTree>
    <p:extLst>
      <p:ext uri="{BB962C8B-B14F-4D97-AF65-F5344CB8AC3E}">
        <p14:creationId xmlns:p14="http://schemas.microsoft.com/office/powerpoint/2010/main" val="190480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8" name="Group 8">
            <a:extLst>
              <a:ext uri="{FF2B5EF4-FFF2-40B4-BE49-F238E27FC236}">
                <a16:creationId xmlns:a16="http://schemas.microsoft.com/office/drawing/2014/main" id="{9AE4726C-1831-4FE3-9A11-227F0DC2F0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E3B56E94-40E1-489A-98B2-A3238D66A064}"/>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31B81F3-9567-925E-4BD2-A123C2780089}"/>
              </a:ext>
            </a:extLst>
          </p:cNvPr>
          <p:cNvSpPr>
            <a:spLocks noGrp="1"/>
          </p:cNvSpPr>
          <p:nvPr>
            <p:ph type="title"/>
          </p:nvPr>
        </p:nvSpPr>
        <p:spPr>
          <a:xfrm>
            <a:off x="4996697" y="618518"/>
            <a:ext cx="6050713" cy="1478570"/>
          </a:xfrm>
        </p:spPr>
        <p:txBody>
          <a:bodyPr>
            <a:normAutofit/>
          </a:bodyPr>
          <a:lstStyle/>
          <a:p>
            <a:r>
              <a:rPr lang="en-US" b="1" dirty="0"/>
              <a:t>Problem statement</a:t>
            </a:r>
          </a:p>
        </p:txBody>
      </p:sp>
      <p:pic>
        <p:nvPicPr>
          <p:cNvPr id="4" name="Picture 3" descr="A white cartoon character leaning against a blue question mark&#10;&#10;Description automatically generated with low confidence">
            <a:extLst>
              <a:ext uri="{FF2B5EF4-FFF2-40B4-BE49-F238E27FC236}">
                <a16:creationId xmlns:a16="http://schemas.microsoft.com/office/drawing/2014/main" id="{5AB4203E-F9C5-7392-B861-3D8578FDB6EE}"/>
              </a:ext>
            </a:extLst>
          </p:cNvPr>
          <p:cNvPicPr>
            <a:picLocks noChangeAspect="1"/>
          </p:cNvPicPr>
          <p:nvPr/>
        </p:nvPicPr>
        <p:blipFill rotWithShape="1">
          <a:blip r:embed="rId4">
            <a:extLst>
              <a:ext uri="{28A0092B-C50C-407E-A947-70E740481C1C}">
                <a14:useLocalDpi xmlns:a14="http://schemas.microsoft.com/office/drawing/2010/main" val="0"/>
              </a:ext>
            </a:extLst>
          </a:blip>
          <a:srcRect l="20410" r="18755"/>
          <a:stretch/>
        </p:blipFill>
        <p:spPr>
          <a:xfrm>
            <a:off x="4763" y="-488940"/>
            <a:ext cx="4635583" cy="6857990"/>
          </a:xfrm>
          <a:prstGeom prst="rect">
            <a:avLst/>
          </a:prstGeom>
        </p:spPr>
      </p:pic>
      <p:grpSp>
        <p:nvGrpSpPr>
          <p:cNvPr id="70" name="Group 12">
            <a:extLst>
              <a:ext uri="{FF2B5EF4-FFF2-40B4-BE49-F238E27FC236}">
                <a16:creationId xmlns:a16="http://schemas.microsoft.com/office/drawing/2014/main" id="{E916825F-759B-4F1A-BA80-AF7137691EC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BC23121-6AFA-9481-8DC8-C8C0B8949B48}"/>
              </a:ext>
            </a:extLst>
          </p:cNvPr>
          <p:cNvSpPr>
            <a:spLocks noGrp="1"/>
          </p:cNvSpPr>
          <p:nvPr>
            <p:ph idx="1"/>
          </p:nvPr>
        </p:nvSpPr>
        <p:spPr>
          <a:xfrm>
            <a:off x="4968958" y="2249487"/>
            <a:ext cx="6078453" cy="3541714"/>
          </a:xfrm>
        </p:spPr>
        <p:txBody>
          <a:bodyPr>
            <a:normAutofit/>
          </a:bodyPr>
          <a:lstStyle/>
          <a:p>
            <a:pPr algn="just">
              <a:lnSpc>
                <a:spcPct val="100000"/>
              </a:lnSpc>
            </a:pPr>
            <a:r>
              <a:rPr lang="en-US" sz="2000" dirty="0">
                <a:latin typeface="Times New Roman" panose="02020603050405020304" pitchFamily="18" charset="0"/>
                <a:ea typeface="Calibri" panose="020F0502020204030204" pitchFamily="34" charset="0"/>
                <a:cs typeface="Times New Roman" panose="02020603050405020304" pitchFamily="18" charset="0"/>
              </a:rPr>
              <a:t>As the object is moved from the pre-fixed position , the robotic arm is unable to detect and track the object.</a:t>
            </a:r>
          </a:p>
          <a:p>
            <a:pPr>
              <a:lnSpc>
                <a:spcPct val="100000"/>
              </a:lnSpc>
            </a:pPr>
            <a:endParaRPr lang="en-US" sz="2000" dirty="0"/>
          </a:p>
        </p:txBody>
      </p:sp>
      <p:sp>
        <p:nvSpPr>
          <p:cNvPr id="8" name="Footer Placeholder 7">
            <a:extLst>
              <a:ext uri="{FF2B5EF4-FFF2-40B4-BE49-F238E27FC236}">
                <a16:creationId xmlns:a16="http://schemas.microsoft.com/office/drawing/2014/main" id="{3498138A-8181-C84A-53ED-E23E25FEE324}"/>
              </a:ext>
            </a:extLst>
          </p:cNvPr>
          <p:cNvSpPr>
            <a:spLocks noGrp="1"/>
          </p:cNvSpPr>
          <p:nvPr>
            <p:ph type="ftr" sz="quarter" idx="11"/>
          </p:nvPr>
        </p:nvSpPr>
        <p:spPr/>
        <p:txBody>
          <a:bodyPr/>
          <a:lstStyle/>
          <a:p>
            <a:r>
              <a:rPr lang="en-US"/>
              <a:t>Automatic Target Recognition by Robotic Arm</a:t>
            </a:r>
            <a:endParaRPr lang="en-US" dirty="0"/>
          </a:p>
        </p:txBody>
      </p:sp>
      <p:sp>
        <p:nvSpPr>
          <p:cNvPr id="9" name="Slide Number Placeholder 8">
            <a:extLst>
              <a:ext uri="{FF2B5EF4-FFF2-40B4-BE49-F238E27FC236}">
                <a16:creationId xmlns:a16="http://schemas.microsoft.com/office/drawing/2014/main" id="{5E23F0A4-C3DE-E5FC-053A-188058C38F26}"/>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94440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73CD-142F-8D69-B8E9-5A4A1CBBF22D}"/>
              </a:ext>
            </a:extLst>
          </p:cNvPr>
          <p:cNvSpPr>
            <a:spLocks noGrp="1"/>
          </p:cNvSpPr>
          <p:nvPr>
            <p:ph type="title"/>
          </p:nvPr>
        </p:nvSpPr>
        <p:spPr>
          <a:xfrm>
            <a:off x="1141412" y="618518"/>
            <a:ext cx="5894387" cy="1478570"/>
          </a:xfrm>
        </p:spPr>
        <p:txBody>
          <a:bodyPr anchor="b">
            <a:normAutofit/>
          </a:bodyPr>
          <a:lstStyle/>
          <a:p>
            <a:r>
              <a:rPr lang="en-US" b="1">
                <a:latin typeface="+mn-lt"/>
                <a:ea typeface="Cambria" panose="02040503050406030204" pitchFamily="18" charset="0"/>
                <a:cs typeface="+mj-cs"/>
              </a:rPr>
              <a:t>Objectives</a:t>
            </a:r>
            <a:endParaRPr lang="en-US"/>
          </a:p>
        </p:txBody>
      </p:sp>
      <p:sp>
        <p:nvSpPr>
          <p:cNvPr id="171" name="Content Placeholder 2">
            <a:extLst>
              <a:ext uri="{FF2B5EF4-FFF2-40B4-BE49-F238E27FC236}">
                <a16:creationId xmlns:a16="http://schemas.microsoft.com/office/drawing/2014/main" id="{E6319109-2FE1-770D-6A83-C7432D3B42C8}"/>
              </a:ext>
            </a:extLst>
          </p:cNvPr>
          <p:cNvSpPr>
            <a:spLocks noGrp="1"/>
          </p:cNvSpPr>
          <p:nvPr>
            <p:ph idx="1"/>
          </p:nvPr>
        </p:nvSpPr>
        <p:spPr>
          <a:xfrm>
            <a:off x="1141412" y="2249487"/>
            <a:ext cx="5894388" cy="3541714"/>
          </a:xfrm>
        </p:spPr>
        <p:txBody>
          <a:bodyPr>
            <a:normAutofit/>
          </a:bodyPr>
          <a:lstStyle/>
          <a:p>
            <a:r>
              <a:rPr lang="en-US" sz="2000" dirty="0">
                <a:latin typeface="Times New Roman" panose="02020603050405020304" pitchFamily="18" charset="0"/>
                <a:cs typeface="Times New Roman" panose="02020603050405020304" pitchFamily="18" charset="0"/>
              </a:rPr>
              <a:t>Detection of moving object under robotic arm.</a:t>
            </a:r>
          </a:p>
          <a:p>
            <a:r>
              <a:rPr lang="en-US" sz="2000" dirty="0">
                <a:latin typeface="Times New Roman" panose="02020603050405020304" pitchFamily="18" charset="0"/>
                <a:cs typeface="Times New Roman" panose="02020603050405020304" pitchFamily="18" charset="0"/>
              </a:rPr>
              <a:t>Identification of detected object  and tracking of object of interest.</a:t>
            </a:r>
            <a:endParaRPr lang="en-US" sz="2000" dirty="0">
              <a:latin typeface="Georgia Pro Light" panose="02040302050405020303" pitchFamily="18" charset="0"/>
            </a:endParaRPr>
          </a:p>
          <a:p>
            <a:r>
              <a:rPr lang="en-US" sz="2000" dirty="0">
                <a:latin typeface="Times New Roman" panose="02020603050405020304" pitchFamily="18" charset="0"/>
                <a:cs typeface="Times New Roman" panose="02020603050405020304" pitchFamily="18" charset="0"/>
              </a:rPr>
              <a:t>Pick and place the targeted object.</a:t>
            </a:r>
          </a:p>
          <a:p>
            <a:r>
              <a:rPr lang="en-US" sz="2000" dirty="0">
                <a:latin typeface="Times New Roman" panose="02020603050405020304" pitchFamily="18" charset="0"/>
                <a:cs typeface="Times New Roman" panose="02020603050405020304" pitchFamily="18" charset="0"/>
              </a:rPr>
              <a:t>Accurate and efficient detection of targets in environment.</a:t>
            </a:r>
          </a:p>
          <a:p>
            <a:r>
              <a:rPr lang="en-US" sz="2000" dirty="0">
                <a:latin typeface="Times New Roman" panose="02020603050405020304" pitchFamily="18" charset="0"/>
                <a:cs typeface="Times New Roman" panose="02020603050405020304" pitchFamily="18" charset="0"/>
              </a:rPr>
              <a:t>Safety and flexibility.</a:t>
            </a:r>
          </a:p>
        </p:txBody>
      </p:sp>
      <p:sp>
        <p:nvSpPr>
          <p:cNvPr id="176" name="Round Diagonal Corner Rectangle 8">
            <a:extLst>
              <a:ext uri="{FF2B5EF4-FFF2-40B4-BE49-F238E27FC236}">
                <a16:creationId xmlns:a16="http://schemas.microsoft.com/office/drawing/2014/main" id="{A0F3E2DF-E827-4D2A-A6D3-15B8451C87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758CB79-1F49-6025-6025-0BD3EFD66312}"/>
              </a:ext>
            </a:extLst>
          </p:cNvPr>
          <p:cNvPicPr>
            <a:picLocks noChangeAspect="1"/>
          </p:cNvPicPr>
          <p:nvPr/>
        </p:nvPicPr>
        <p:blipFill rotWithShape="1">
          <a:blip r:embed="rId3">
            <a:extLst>
              <a:ext uri="{28A0092B-C50C-407E-A947-70E740481C1C}">
                <a14:useLocalDpi xmlns:a14="http://schemas.microsoft.com/office/drawing/2010/main" val="0"/>
              </a:ext>
            </a:extLst>
          </a:blip>
          <a:srcRect l="35664" r="20005" b="3"/>
          <a:stretch/>
        </p:blipFill>
        <p:spPr>
          <a:xfrm>
            <a:off x="7940036" y="940250"/>
            <a:ext cx="2798580" cy="2177855"/>
          </a:xfrm>
          <a:prstGeom prst="rect">
            <a:avLst/>
          </a:prstGeom>
        </p:spPr>
      </p:pic>
      <p:pic>
        <p:nvPicPr>
          <p:cNvPr id="4" name="Picture 3" descr="A robotic arm with wires&#10;&#10;Description automatically generated with low confidence">
            <a:extLst>
              <a:ext uri="{FF2B5EF4-FFF2-40B4-BE49-F238E27FC236}">
                <a16:creationId xmlns:a16="http://schemas.microsoft.com/office/drawing/2014/main" id="{8BD19A58-DAEC-02B8-DBE2-4B4A0EBAC6E9}"/>
              </a:ext>
            </a:extLst>
          </p:cNvPr>
          <p:cNvPicPr>
            <a:picLocks noChangeAspect="1"/>
          </p:cNvPicPr>
          <p:nvPr/>
        </p:nvPicPr>
        <p:blipFill rotWithShape="1">
          <a:blip r:embed="rId4">
            <a:extLst>
              <a:ext uri="{28A0092B-C50C-407E-A947-70E740481C1C}">
                <a14:useLocalDpi xmlns:a14="http://schemas.microsoft.com/office/drawing/2010/main" val="0"/>
              </a:ext>
            </a:extLst>
          </a:blip>
          <a:srcRect t="12702" r="-6" b="8995"/>
          <a:stretch/>
        </p:blipFill>
        <p:spPr>
          <a:xfrm>
            <a:off x="7940036" y="3278244"/>
            <a:ext cx="2798580" cy="2191225"/>
          </a:xfrm>
          <a:prstGeom prst="rect">
            <a:avLst/>
          </a:prstGeom>
        </p:spPr>
      </p:pic>
      <p:sp>
        <p:nvSpPr>
          <p:cNvPr id="6" name="Footer Placeholder 5">
            <a:extLst>
              <a:ext uri="{FF2B5EF4-FFF2-40B4-BE49-F238E27FC236}">
                <a16:creationId xmlns:a16="http://schemas.microsoft.com/office/drawing/2014/main" id="{4594E6DC-5CDB-C4FF-A6F7-BC56A9DC768C}"/>
              </a:ext>
            </a:extLst>
          </p:cNvPr>
          <p:cNvSpPr>
            <a:spLocks noGrp="1"/>
          </p:cNvSpPr>
          <p:nvPr>
            <p:ph type="ftr" sz="quarter" idx="11"/>
          </p:nvPr>
        </p:nvSpPr>
        <p:spPr>
          <a:xfrm>
            <a:off x="1141411" y="5883275"/>
            <a:ext cx="6239309" cy="365125"/>
          </a:xfrm>
        </p:spPr>
        <p:txBody>
          <a:bodyPr>
            <a:normAutofit/>
          </a:bodyPr>
          <a:lstStyle/>
          <a:p>
            <a:pPr>
              <a:spcAft>
                <a:spcPts val="600"/>
              </a:spcAft>
            </a:pPr>
            <a:r>
              <a:rPr lang="en-US"/>
              <a:t>Automatic Target Recognition by Robotic Arm</a:t>
            </a:r>
          </a:p>
        </p:txBody>
      </p:sp>
      <p:sp>
        <p:nvSpPr>
          <p:cNvPr id="7" name="Slide Number Placeholder 6">
            <a:extLst>
              <a:ext uri="{FF2B5EF4-FFF2-40B4-BE49-F238E27FC236}">
                <a16:creationId xmlns:a16="http://schemas.microsoft.com/office/drawing/2014/main" id="{C240D625-5C01-C533-A8FA-ADAC575FB974}"/>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
        <p:nvSpPr>
          <p:cNvPr id="8" name="TextBox 7">
            <a:extLst>
              <a:ext uri="{FF2B5EF4-FFF2-40B4-BE49-F238E27FC236}">
                <a16:creationId xmlns:a16="http://schemas.microsoft.com/office/drawing/2014/main" id="{A530EA0A-A6AA-A776-C001-58403CD9AEE2}"/>
              </a:ext>
            </a:extLst>
          </p:cNvPr>
          <p:cNvSpPr txBox="1"/>
          <p:nvPr/>
        </p:nvSpPr>
        <p:spPr>
          <a:xfrm>
            <a:off x="7566025" y="5809807"/>
            <a:ext cx="6102350" cy="281231"/>
          </a:xfrm>
          <a:prstGeom prst="rect">
            <a:avLst/>
          </a:prstGeom>
          <a:noFill/>
        </p:spPr>
        <p:txBody>
          <a:bodyPr wrap="square">
            <a:spAutoFit/>
          </a:bodyPr>
          <a:lstStyle/>
          <a:p>
            <a:pPr marL="0" marR="0">
              <a:lnSpc>
                <a:spcPct val="107000"/>
              </a:lnSpc>
              <a:spcBef>
                <a:spcPts val="0"/>
              </a:spcBef>
              <a:spcAft>
                <a:spcPts val="800"/>
              </a:spcAft>
            </a:pPr>
            <a:r>
              <a:rPr lang="en-US" sz="1200" kern="100" dirty="0">
                <a:effectLst/>
                <a:highlight>
                  <a:srgbClr val="000000"/>
                </a:highlight>
                <a:latin typeface="Calibri" panose="020F0502020204030204" pitchFamily="34" charset="0"/>
                <a:ea typeface="Calibri" panose="020F0502020204030204" pitchFamily="34" charset="0"/>
                <a:cs typeface="Arial" panose="020B0604020202020204" pitchFamily="34" charset="0"/>
              </a:rPr>
              <a:t>FIGURE 1.2 Automatic detection </a:t>
            </a:r>
            <a:r>
              <a:rPr lang="en-US" sz="1200" kern="100" dirty="0">
                <a:highlight>
                  <a:srgbClr val="000000"/>
                </a:highlight>
                <a:latin typeface="Calibri" panose="020F0502020204030204" pitchFamily="34" charset="0"/>
                <a:ea typeface="Calibri" panose="020F0502020204030204" pitchFamily="34" charset="0"/>
                <a:cs typeface="Arial" panose="020B0604020202020204" pitchFamily="34" charset="0"/>
              </a:rPr>
              <a:t>and</a:t>
            </a:r>
            <a:r>
              <a:rPr lang="en-US" sz="1200" kern="100" dirty="0">
                <a:effectLst/>
                <a:highlight>
                  <a:srgbClr val="000000"/>
                </a:highlight>
                <a:latin typeface="Calibri" panose="020F0502020204030204" pitchFamily="34" charset="0"/>
                <a:ea typeface="Calibri" panose="020F0502020204030204" pitchFamily="34" charset="0"/>
                <a:cs typeface="Arial" panose="020B0604020202020204" pitchFamily="34" charset="0"/>
              </a:rPr>
              <a:t> robotic arm</a:t>
            </a:r>
          </a:p>
        </p:txBody>
      </p:sp>
    </p:spTree>
    <p:extLst>
      <p:ext uri="{BB962C8B-B14F-4D97-AF65-F5344CB8AC3E}">
        <p14:creationId xmlns:p14="http://schemas.microsoft.com/office/powerpoint/2010/main" val="142730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EF4763-EB4A-4A35-89EB-AD2763B48C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3CACB-53DC-84EC-B16D-9211259A0CB9}"/>
              </a:ext>
            </a:extLst>
          </p:cNvPr>
          <p:cNvSpPr>
            <a:spLocks noGrp="1"/>
          </p:cNvSpPr>
          <p:nvPr>
            <p:ph type="title"/>
          </p:nvPr>
        </p:nvSpPr>
        <p:spPr>
          <a:xfrm>
            <a:off x="1141413" y="618518"/>
            <a:ext cx="9905998" cy="1478570"/>
          </a:xfrm>
        </p:spPr>
        <p:txBody>
          <a:bodyPr>
            <a:normAutofit/>
          </a:bodyPr>
          <a:lstStyle/>
          <a:p>
            <a:pPr algn="ctr"/>
            <a:r>
              <a:rPr lang="en-US" b="1" dirty="0"/>
              <a:t>Motivation</a:t>
            </a:r>
          </a:p>
        </p:txBody>
      </p:sp>
      <p:graphicFrame>
        <p:nvGraphicFramePr>
          <p:cNvPr id="5" name="Content Placeholder 2">
            <a:extLst>
              <a:ext uri="{FF2B5EF4-FFF2-40B4-BE49-F238E27FC236}">
                <a16:creationId xmlns:a16="http://schemas.microsoft.com/office/drawing/2014/main" id="{161BBF63-CC94-5035-ABF6-1AD7E24852C1}"/>
              </a:ext>
            </a:extLst>
          </p:cNvPr>
          <p:cNvGraphicFramePr>
            <a:graphicFrameLocks noGrp="1"/>
          </p:cNvGraphicFramePr>
          <p:nvPr>
            <p:ph idx="1"/>
            <p:extLst>
              <p:ext uri="{D42A27DB-BD31-4B8C-83A1-F6EECF244321}">
                <p14:modId xmlns:p14="http://schemas.microsoft.com/office/powerpoint/2010/main" val="3089578508"/>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EC46B94B-C671-E57D-8426-9F3FE93AA500}"/>
              </a:ext>
            </a:extLst>
          </p:cNvPr>
          <p:cNvSpPr>
            <a:spLocks noGrp="1"/>
          </p:cNvSpPr>
          <p:nvPr>
            <p:ph type="ftr" sz="quarter" idx="11"/>
          </p:nvPr>
        </p:nvSpPr>
        <p:spPr/>
        <p:txBody>
          <a:bodyPr/>
          <a:lstStyle/>
          <a:p>
            <a:r>
              <a:rPr lang="en-US"/>
              <a:t>Automatic Target Recognition by Robotic Arm</a:t>
            </a:r>
            <a:endParaRPr lang="en-US" dirty="0"/>
          </a:p>
        </p:txBody>
      </p:sp>
      <p:sp>
        <p:nvSpPr>
          <p:cNvPr id="8" name="Slide Number Placeholder 7">
            <a:extLst>
              <a:ext uri="{FF2B5EF4-FFF2-40B4-BE49-F238E27FC236}">
                <a16:creationId xmlns:a16="http://schemas.microsoft.com/office/drawing/2014/main" id="{9B4D9A73-55E9-4E32-BDDB-3422E523EF68}"/>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64402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A418-A9CC-546A-AB0B-6BF0A685838F}"/>
              </a:ext>
            </a:extLst>
          </p:cNvPr>
          <p:cNvSpPr>
            <a:spLocks noGrp="1"/>
          </p:cNvSpPr>
          <p:nvPr>
            <p:ph type="title"/>
          </p:nvPr>
        </p:nvSpPr>
        <p:spPr>
          <a:xfrm>
            <a:off x="1141413" y="618518"/>
            <a:ext cx="9905998" cy="1478570"/>
          </a:xfrm>
        </p:spPr>
        <p:txBody>
          <a:bodyPr>
            <a:normAutofit/>
          </a:bodyPr>
          <a:lstStyle/>
          <a:p>
            <a:r>
              <a:rPr lang="en-US" b="1" dirty="0">
                <a:latin typeface="+mn-lt"/>
                <a:cs typeface="Times New Roman" pitchFamily="18" charset="0"/>
              </a:rPr>
              <a:t>Literature Review</a:t>
            </a:r>
            <a:endParaRPr lang="en-US" dirty="0"/>
          </a:p>
        </p:txBody>
      </p:sp>
      <p:pic>
        <p:nvPicPr>
          <p:cNvPr id="7" name="Graphic 6" descr="Programmer">
            <a:extLst>
              <a:ext uri="{FF2B5EF4-FFF2-40B4-BE49-F238E27FC236}">
                <a16:creationId xmlns:a16="http://schemas.microsoft.com/office/drawing/2014/main" id="{FF5149C4-100A-6F32-05C9-AF6CD59C4A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41413" y="1994402"/>
            <a:ext cx="3494597" cy="349459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Content Placeholder 2">
            <a:extLst>
              <a:ext uri="{FF2B5EF4-FFF2-40B4-BE49-F238E27FC236}">
                <a16:creationId xmlns:a16="http://schemas.microsoft.com/office/drawing/2014/main" id="{1FE97AF2-6723-98B3-D384-4B37CF50DDB1}"/>
              </a:ext>
            </a:extLst>
          </p:cNvPr>
          <p:cNvSpPr>
            <a:spLocks noGrp="1"/>
          </p:cNvSpPr>
          <p:nvPr>
            <p:ph idx="1"/>
          </p:nvPr>
        </p:nvSpPr>
        <p:spPr>
          <a:xfrm>
            <a:off x="5034579" y="1669264"/>
            <a:ext cx="6012832" cy="4144874"/>
          </a:xfrm>
        </p:spPr>
        <p:txBody>
          <a:bodyPr>
            <a:noAutofit/>
          </a:bodyPr>
          <a:lstStyle/>
          <a:p>
            <a:pPr algn="just">
              <a:lnSpc>
                <a:spcPct val="110000"/>
              </a:lnSpc>
            </a:pPr>
            <a:r>
              <a:rPr lang="en-US" sz="1800" dirty="0">
                <a:latin typeface="Times New Roman" panose="02020603050405020304" pitchFamily="18" charset="0"/>
                <a:cs typeface="Times New Roman" panose="02020603050405020304" pitchFamily="18" charset="0"/>
              </a:rPr>
              <a:t>The Author Rahul </a:t>
            </a:r>
            <a:r>
              <a:rPr lang="en-US" sz="1800" dirty="0" err="1">
                <a:latin typeface="Times New Roman" panose="02020603050405020304" pitchFamily="18" charset="0"/>
                <a:cs typeface="Times New Roman" panose="02020603050405020304" pitchFamily="18" charset="0"/>
              </a:rPr>
              <a:t>kumar</a:t>
            </a:r>
            <a:r>
              <a:rPr lang="en-US" sz="1800" dirty="0">
                <a:latin typeface="Times New Roman" panose="02020603050405020304" pitchFamily="18" charset="0"/>
                <a:cs typeface="Times New Roman" panose="02020603050405020304" pitchFamily="18" charset="0"/>
              </a:rPr>
              <a:t> proposed a system in which  he used image processing algorithm which is a pre-requisite for the full operation of a pick and place Robotic arm. The major challenge faced in developing the test subjects in compliance with the classifier parameters [1].</a:t>
            </a:r>
          </a:p>
          <a:p>
            <a:pPr algn="just">
              <a:lnSpc>
                <a:spcPct val="110000"/>
              </a:lnSpc>
            </a:pPr>
            <a:r>
              <a:rPr lang="en-US" sz="1800" dirty="0">
                <a:latin typeface="Times New Roman" panose="02020603050405020304" pitchFamily="18" charset="0"/>
                <a:cs typeface="Times New Roman" panose="02020603050405020304" pitchFamily="18" charset="0"/>
              </a:rPr>
              <a:t>The Author Jesmin </a:t>
            </a:r>
            <a:r>
              <a:rPr lang="en-US" sz="1800" dirty="0" err="1">
                <a:latin typeface="Times New Roman" panose="02020603050405020304" pitchFamily="18" charset="0"/>
                <a:cs typeface="Times New Roman" panose="02020603050405020304" pitchFamily="18" charset="0"/>
              </a:rPr>
              <a:t>F.khan</a:t>
            </a:r>
            <a:r>
              <a:rPr lang="en-US" sz="1800" dirty="0">
                <a:latin typeface="Times New Roman" panose="02020603050405020304" pitchFamily="18" charset="0"/>
                <a:cs typeface="Times New Roman" panose="02020603050405020304" pitchFamily="18" charset="0"/>
              </a:rPr>
              <a:t> describes an algorithm for the detection of low and high-contrast targets in forward-looking infrared imagery while rejecting the effects of clutter and other associated detrimental factors [2]. </a:t>
            </a:r>
          </a:p>
          <a:p>
            <a:pPr algn="just">
              <a:lnSpc>
                <a:spcPct val="110000"/>
              </a:lnSpc>
            </a:pPr>
            <a:r>
              <a:rPr lang="en-US" sz="1800" dirty="0">
                <a:latin typeface="Times New Roman" panose="02020603050405020304" pitchFamily="18" charset="0"/>
                <a:cs typeface="Times New Roman" panose="02020603050405020304" pitchFamily="18" charset="0"/>
              </a:rPr>
              <a:t>The Author </a:t>
            </a:r>
            <a:r>
              <a:rPr lang="en-US" sz="1800" dirty="0" err="1">
                <a:latin typeface="Times New Roman" panose="02020603050405020304" pitchFamily="18" charset="0"/>
                <a:cs typeface="Times New Roman" panose="02020603050405020304" pitchFamily="18" charset="0"/>
              </a:rPr>
              <a:t>Yiming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Zuo</a:t>
            </a:r>
            <a:r>
              <a:rPr lang="en-US" sz="1800" dirty="0">
                <a:latin typeface="Times New Roman" panose="02020603050405020304" pitchFamily="18" charset="0"/>
                <a:cs typeface="Times New Roman" panose="02020603050405020304" pitchFamily="18" charset="0"/>
              </a:rPr>
              <a:t> Proposed a system that create a large number of synthetic data, trains a vision model in this virtual domain by using 3D model and applies it to real-world images after domain adaptation [3].</a:t>
            </a:r>
          </a:p>
          <a:p>
            <a:pPr>
              <a:lnSpc>
                <a:spcPct val="110000"/>
              </a:lnSpc>
            </a:pPr>
            <a:endParaRPr lang="en-US" sz="1800" dirty="0">
              <a:latin typeface="Times New Roman" panose="02020603050405020304" pitchFamily="18" charset="0"/>
              <a:cs typeface="Times New Roman" panose="02020603050405020304" pitchFamily="18" charset="0"/>
            </a:endParaRPr>
          </a:p>
          <a:p>
            <a:pPr>
              <a:lnSpc>
                <a:spcPct val="110000"/>
              </a:lnSpc>
            </a:pPr>
            <a:endParaRPr lang="en-US" sz="1800" dirty="0"/>
          </a:p>
        </p:txBody>
      </p:sp>
      <p:sp>
        <p:nvSpPr>
          <p:cNvPr id="6" name="Footer Placeholder 5">
            <a:extLst>
              <a:ext uri="{FF2B5EF4-FFF2-40B4-BE49-F238E27FC236}">
                <a16:creationId xmlns:a16="http://schemas.microsoft.com/office/drawing/2014/main" id="{33A9ADC7-1768-9109-D523-6C2D01A6A4C9}"/>
              </a:ext>
            </a:extLst>
          </p:cNvPr>
          <p:cNvSpPr>
            <a:spLocks noGrp="1"/>
          </p:cNvSpPr>
          <p:nvPr>
            <p:ph type="ftr" sz="quarter" idx="11"/>
          </p:nvPr>
        </p:nvSpPr>
        <p:spPr/>
        <p:txBody>
          <a:bodyPr/>
          <a:lstStyle/>
          <a:p>
            <a:r>
              <a:rPr lang="en-US"/>
              <a:t>Automatic Target Recognition by Robotic Arm</a:t>
            </a:r>
            <a:endParaRPr lang="en-US" dirty="0"/>
          </a:p>
        </p:txBody>
      </p:sp>
      <p:sp>
        <p:nvSpPr>
          <p:cNvPr id="9" name="Slide Number Placeholder 8">
            <a:extLst>
              <a:ext uri="{FF2B5EF4-FFF2-40B4-BE49-F238E27FC236}">
                <a16:creationId xmlns:a16="http://schemas.microsoft.com/office/drawing/2014/main" id="{75A753BC-6648-464A-A105-9F5B3598B73B}"/>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1406748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2.xml><?xml version="1.0" encoding="utf-8"?>
<ds:datastoreItem xmlns:ds="http://schemas.openxmlformats.org/officeDocument/2006/customXml" ds:itemID="{0A938410-2173-430A-9B92-20257D39BD88}">
  <ds:schemaRefs>
    <ds:schemaRef ds:uri="http://purl.org/dc/terms/"/>
    <ds:schemaRef ds:uri="http://purl.org/dc/dcmitype/"/>
    <ds:schemaRef ds:uri="http://schemas.microsoft.com/office/2006/metadata/properties"/>
    <ds:schemaRef ds:uri="http://schemas.microsoft.com/office/2006/documentManagement/types"/>
    <ds:schemaRef ds:uri="71af3243-3dd4-4a8d-8c0d-dd76da1f02a5"/>
    <ds:schemaRef ds:uri="http://www.w3.org/XML/1998/namespace"/>
    <ds:schemaRef ds:uri="http://schemas.microsoft.com/office/infopath/2007/PartnerControls"/>
    <ds:schemaRef ds:uri="http://schemas.openxmlformats.org/package/2006/metadata/core-properties"/>
    <ds:schemaRef ds:uri="16c05727-aa75-4e4a-9b5f-8a80a1165891"/>
    <ds:schemaRef ds:uri="http://purl.org/dc/elements/1.1/"/>
  </ds:schemaRefs>
</ds:datastoreItem>
</file>

<file path=customXml/itemProps3.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1178</Words>
  <Application>Microsoft Office PowerPoint</Application>
  <PresentationFormat>Widescreen</PresentationFormat>
  <Paragraphs>182</Paragraphs>
  <Slides>30</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vt:lpstr>
      <vt:lpstr>Georgia Pro Light</vt:lpstr>
      <vt:lpstr>Times New Roman</vt:lpstr>
      <vt:lpstr>Trebuchet MS</vt:lpstr>
      <vt:lpstr>Tw Cen MT</vt:lpstr>
      <vt:lpstr>Wingdings</vt:lpstr>
      <vt:lpstr>Circuit</vt:lpstr>
      <vt:lpstr>PowerPoint Presentation</vt:lpstr>
      <vt:lpstr>Automatic Target Recognition by robotic arm</vt:lpstr>
      <vt:lpstr>Stakeholders </vt:lpstr>
      <vt:lpstr>Outlines</vt:lpstr>
      <vt:lpstr>Introduction</vt:lpstr>
      <vt:lpstr>Problem statement</vt:lpstr>
      <vt:lpstr>Objectives</vt:lpstr>
      <vt:lpstr>Motivation</vt:lpstr>
      <vt:lpstr>Literature Review</vt:lpstr>
      <vt:lpstr>Algorithm</vt:lpstr>
      <vt:lpstr>Architecture of Swin Transformer </vt:lpstr>
      <vt:lpstr>Robotic arm</vt:lpstr>
      <vt:lpstr>System Design and Implementation</vt:lpstr>
      <vt:lpstr> System Design and Implementation(Cont..</vt:lpstr>
      <vt:lpstr>METHODOLOGY </vt:lpstr>
      <vt:lpstr> System Design and Implementation(Cont..</vt:lpstr>
      <vt:lpstr>System Design and Implementation(Cont..</vt:lpstr>
      <vt:lpstr>Applications</vt:lpstr>
      <vt:lpstr>result</vt:lpstr>
      <vt:lpstr>Results</vt:lpstr>
      <vt:lpstr>Bounding box on detected object</vt:lpstr>
      <vt:lpstr>PowerPoint Presentation</vt:lpstr>
      <vt:lpstr>Training DataSet</vt:lpstr>
      <vt:lpstr>Final deliverable of the project</vt:lpstr>
      <vt:lpstr>Cost analysis </vt:lpstr>
      <vt:lpstr>Conclusion</vt:lpstr>
      <vt:lpstr>Future Work</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2023-02-01T18:29:33Z</dcterms:created>
  <dcterms:modified xsi:type="dcterms:W3CDTF">2023-08-21T04:10:18Z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